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3" r:id="rId15"/>
    <p:sldId id="274" r:id="rId16"/>
    <p:sldId id="275" r:id="rId17"/>
    <p:sldId id="276" r:id="rId18"/>
    <p:sldId id="277" r:id="rId19"/>
    <p:sldId id="278" r:id="rId20"/>
    <p:sldId id="279" r:id="rId21"/>
    <p:sldId id="280" r:id="rId22"/>
    <p:sldId id="281" r:id="rId23"/>
    <p:sldId id="282" r:id="rId24"/>
    <p:sldId id="283" r:id="rId25"/>
    <p:sldId id="286" r:id="rId26"/>
    <p:sldId id="28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581" y="72"/>
      </p:cViewPr>
      <p:guideLst/>
    </p:cSldViewPr>
  </p:slideViewPr>
  <p:notesTextViewPr>
    <p:cViewPr>
      <p:scale>
        <a:sx n="1" d="1"/>
        <a:sy n="1" d="1"/>
      </p:scale>
      <p:origin x="0" y="0"/>
    </p:cViewPr>
  </p:notesTextViewPr>
  <p:notesViewPr>
    <p:cSldViewPr snapToGrid="0">
      <p:cViewPr varScale="1">
        <p:scale>
          <a:sx n="53" d="100"/>
          <a:sy n="53" d="100"/>
        </p:scale>
        <p:origin x="26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14BD64-4E00-44C5-B0C1-92C8021C456C}" type="datetimeFigureOut">
              <a:rPr lang="en-US" smtClean="0"/>
              <a:t>10/13/2017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DA61B9-22AA-4FB7-8151-9B4C75D42F81}" type="slidenum">
              <a:rPr lang="en-US" smtClean="0"/>
              <a:t>‹#›</a:t>
            </a:fld>
            <a:endParaRPr lang="en-US"/>
          </a:p>
        </p:txBody>
      </p:sp>
    </p:spTree>
    <p:extLst>
      <p:ext uri="{BB962C8B-B14F-4D97-AF65-F5344CB8AC3E}">
        <p14:creationId xmlns:p14="http://schemas.microsoft.com/office/powerpoint/2010/main" val="36777322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10/13/2017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10/13/2017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10/13/2017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10/13/2017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10/13/2017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Anatomy of a family law case</a:t>
            </a:r>
            <a:endParaRPr lang="en-US" dirty="0"/>
          </a:p>
        </p:txBody>
      </p:sp>
      <p:sp>
        <p:nvSpPr>
          <p:cNvPr id="3" name="Subtitle 2"/>
          <p:cNvSpPr>
            <a:spLocks noGrp="1"/>
          </p:cNvSpPr>
          <p:nvPr>
            <p:ph type="subTitle" idx="1"/>
          </p:nvPr>
        </p:nvSpPr>
        <p:spPr/>
        <p:txBody>
          <a:bodyPr>
            <a:normAutofit fontScale="62500" lnSpcReduction="20000"/>
          </a:bodyPr>
          <a:lstStyle/>
          <a:p>
            <a:r>
              <a:rPr lang="en-US" sz="4000" dirty="0" smtClean="0"/>
              <a:t>Oh, yeah, and Professionalism!</a:t>
            </a:r>
          </a:p>
          <a:p>
            <a:endParaRPr lang="en-US" dirty="0"/>
          </a:p>
          <a:p>
            <a:r>
              <a:rPr lang="en-US" dirty="0" smtClean="0"/>
              <a:t>Chris Radeff</a:t>
            </a:r>
          </a:p>
          <a:p>
            <a:r>
              <a:rPr lang="en-US" dirty="0" smtClean="0"/>
              <a:t>Pelegrin &amp; Radeff, P.C.</a:t>
            </a:r>
            <a:endParaRPr lang="en-US" dirty="0"/>
          </a:p>
        </p:txBody>
      </p:sp>
    </p:spTree>
    <p:extLst>
      <p:ext uri="{BB962C8B-B14F-4D97-AF65-F5344CB8AC3E}">
        <p14:creationId xmlns:p14="http://schemas.microsoft.com/office/powerpoint/2010/main" val="3616987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Initial Phase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Initial Status Conference</a:t>
            </a:r>
          </a:p>
          <a:p>
            <a:pPr lvl="1"/>
            <a:r>
              <a:rPr lang="en-US" dirty="0"/>
              <a:t>15-20 meeting with FCF, Magistrate or Judge</a:t>
            </a:r>
          </a:p>
          <a:p>
            <a:pPr lvl="1"/>
            <a:r>
              <a:rPr lang="en-US" dirty="0" smtClean="0"/>
              <a:t>Triage</a:t>
            </a:r>
          </a:p>
          <a:p>
            <a:pPr lvl="1"/>
            <a:r>
              <a:rPr lang="en-US" dirty="0" smtClean="0"/>
              <a:t>What is the Plan?</a:t>
            </a:r>
          </a:p>
          <a:p>
            <a:r>
              <a:rPr lang="en-US" sz="4400" dirty="0" smtClean="0"/>
              <a:t>Stipulated Case Management Plan</a:t>
            </a:r>
          </a:p>
          <a:p>
            <a:pPr lvl="1"/>
            <a:r>
              <a:rPr lang="en-US" dirty="0" smtClean="0"/>
              <a:t>Filed in lieu of attending Initial Status Conference</a:t>
            </a:r>
          </a:p>
          <a:p>
            <a:pPr lvl="1"/>
            <a:endParaRPr lang="en-US" dirty="0"/>
          </a:p>
        </p:txBody>
      </p:sp>
    </p:spTree>
    <p:extLst>
      <p:ext uri="{BB962C8B-B14F-4D97-AF65-F5344CB8AC3E}">
        <p14:creationId xmlns:p14="http://schemas.microsoft.com/office/powerpoint/2010/main" val="2862528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Initial Phase</a:t>
            </a:r>
            <a:endParaRPr lang="en-US" sz="60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400" dirty="0" smtClean="0"/>
              <a:t>Temporary Orders</a:t>
            </a:r>
          </a:p>
          <a:p>
            <a:pPr lvl="1"/>
            <a:r>
              <a:rPr lang="en-US" dirty="0" smtClean="0"/>
              <a:t>Parental Responsibilities</a:t>
            </a:r>
          </a:p>
          <a:p>
            <a:pPr lvl="1"/>
            <a:r>
              <a:rPr lang="en-US" dirty="0" smtClean="0"/>
              <a:t>Parenting Time</a:t>
            </a:r>
          </a:p>
          <a:p>
            <a:pPr lvl="1"/>
            <a:r>
              <a:rPr lang="en-US" dirty="0" smtClean="0"/>
              <a:t>Maintenance </a:t>
            </a:r>
          </a:p>
          <a:p>
            <a:pPr lvl="1"/>
            <a:r>
              <a:rPr lang="en-US" dirty="0" smtClean="0"/>
              <a:t>Child Support</a:t>
            </a:r>
          </a:p>
          <a:p>
            <a:pPr lvl="1"/>
            <a:r>
              <a:rPr lang="en-US" dirty="0" smtClean="0"/>
              <a:t>Debt Payment</a:t>
            </a:r>
          </a:p>
          <a:p>
            <a:pPr lvl="1"/>
            <a:r>
              <a:rPr lang="en-US" dirty="0" smtClean="0"/>
              <a:t>Occupancy of Home</a:t>
            </a:r>
          </a:p>
          <a:p>
            <a:pPr lvl="1"/>
            <a:r>
              <a:rPr lang="en-US" dirty="0" smtClean="0">
                <a:solidFill>
                  <a:srgbClr val="FF0000"/>
                </a:solidFill>
              </a:rPr>
              <a:t>Sale or conveyance of home only if “evidence of extreme circumstances.”  </a:t>
            </a:r>
            <a:r>
              <a:rPr lang="en-US" u="sng" dirty="0" smtClean="0">
                <a:solidFill>
                  <a:srgbClr val="FF0000"/>
                </a:solidFill>
              </a:rPr>
              <a:t>In re the Marriage of Gavend</a:t>
            </a:r>
            <a:r>
              <a:rPr lang="en-US" dirty="0" smtClean="0">
                <a:solidFill>
                  <a:srgbClr val="FF0000"/>
                </a:solidFill>
              </a:rPr>
              <a:t>, 781 P.2d 161 (Colo. App. 1989).</a:t>
            </a:r>
            <a:endParaRPr lang="en-US" dirty="0">
              <a:solidFill>
                <a:srgbClr val="FF0000"/>
              </a:solidFill>
            </a:endParaRPr>
          </a:p>
        </p:txBody>
      </p:sp>
    </p:spTree>
    <p:extLst>
      <p:ext uri="{BB962C8B-B14F-4D97-AF65-F5344CB8AC3E}">
        <p14:creationId xmlns:p14="http://schemas.microsoft.com/office/powerpoint/2010/main" val="2934587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Middle Phase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Valuation of Property</a:t>
            </a:r>
          </a:p>
          <a:p>
            <a:pPr lvl="1"/>
            <a:r>
              <a:rPr lang="en-US" dirty="0" smtClean="0"/>
              <a:t>Appraisals on Real Property vs. Assessor’s Value vs. Market Analysis</a:t>
            </a:r>
          </a:p>
          <a:p>
            <a:pPr lvl="1"/>
            <a:r>
              <a:rPr lang="en-US" dirty="0" smtClean="0"/>
              <a:t>Pensions:  The “Hunt Formula.”  </a:t>
            </a:r>
            <a:r>
              <a:rPr lang="en-US" u="sng" dirty="0" smtClean="0"/>
              <a:t>In re Marriage of Hunt</a:t>
            </a:r>
            <a:r>
              <a:rPr lang="en-US" dirty="0" smtClean="0"/>
              <a:t>, 909 P.2d 525 (1995)</a:t>
            </a:r>
          </a:p>
          <a:p>
            <a:pPr marL="530352" lvl="1" indent="0">
              <a:buNone/>
            </a:pPr>
            <a:endParaRPr lang="en-US" u="sng" dirty="0"/>
          </a:p>
          <a:p>
            <a:pPr marL="530352" lvl="1" indent="0">
              <a:buNone/>
            </a:pPr>
            <a:r>
              <a:rPr lang="en-US" u="sng" dirty="0" smtClean="0"/>
              <a:t>Years of Service During Marriage	</a:t>
            </a:r>
            <a:endParaRPr lang="en-US" dirty="0" smtClean="0"/>
          </a:p>
          <a:p>
            <a:pPr marL="530352" lvl="1" indent="0">
              <a:buNone/>
            </a:pPr>
            <a:r>
              <a:rPr lang="en-US" dirty="0" smtClean="0"/>
              <a:t>Years of Total Service			X Monthly Benefit  X 1/2</a:t>
            </a:r>
          </a:p>
          <a:p>
            <a:pPr marL="530352" lvl="1" indent="0">
              <a:buNone/>
            </a:pPr>
            <a:endParaRPr lang="en-US" dirty="0" smtClean="0"/>
          </a:p>
          <a:p>
            <a:pPr lvl="1"/>
            <a:endParaRPr lang="en-US" dirty="0" smtClean="0"/>
          </a:p>
          <a:p>
            <a:endParaRPr lang="en-US" dirty="0"/>
          </a:p>
        </p:txBody>
      </p:sp>
    </p:spTree>
    <p:extLst>
      <p:ext uri="{BB962C8B-B14F-4D97-AF65-F5344CB8AC3E}">
        <p14:creationId xmlns:p14="http://schemas.microsoft.com/office/powerpoint/2010/main" val="207890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FF0000"/>
                </a:solidFill>
              </a:rPr>
              <a:t>The Middle Phase</a:t>
            </a:r>
            <a:endParaRPr lang="en-US" sz="6000" dirty="0"/>
          </a:p>
        </p:txBody>
      </p:sp>
      <p:sp>
        <p:nvSpPr>
          <p:cNvPr id="3" name="Content Placeholder 2"/>
          <p:cNvSpPr>
            <a:spLocks noGrp="1"/>
          </p:cNvSpPr>
          <p:nvPr>
            <p:ph idx="1"/>
          </p:nvPr>
        </p:nvSpPr>
        <p:spPr/>
        <p:txBody>
          <a:bodyPr>
            <a:normAutofit/>
          </a:bodyPr>
          <a:lstStyle/>
          <a:p>
            <a:r>
              <a:rPr lang="en-US" sz="4400" dirty="0" smtClean="0"/>
              <a:t>401(k)</a:t>
            </a:r>
          </a:p>
          <a:p>
            <a:r>
              <a:rPr lang="en-US" sz="4400" dirty="0" smtClean="0"/>
              <a:t>IRA</a:t>
            </a:r>
          </a:p>
          <a:p>
            <a:r>
              <a:rPr lang="en-US" sz="4400" dirty="0" smtClean="0"/>
              <a:t>Stocks</a:t>
            </a:r>
          </a:p>
          <a:p>
            <a:r>
              <a:rPr lang="en-US" sz="4400" dirty="0" smtClean="0"/>
              <a:t>Restricted Stock Units</a:t>
            </a:r>
          </a:p>
          <a:p>
            <a:pPr lvl="1"/>
            <a:r>
              <a:rPr lang="en-US" u="sng" dirty="0" smtClean="0"/>
              <a:t>In re the Marriage of Miller</a:t>
            </a:r>
            <a:r>
              <a:rPr lang="en-US" dirty="0" smtClean="0"/>
              <a:t>, 915 P.2d 1314 (1996)</a:t>
            </a:r>
            <a:endParaRPr lang="en-US" u="sng" dirty="0"/>
          </a:p>
        </p:txBody>
      </p:sp>
    </p:spTree>
    <p:extLst>
      <p:ext uri="{BB962C8B-B14F-4D97-AF65-F5344CB8AC3E}">
        <p14:creationId xmlns:p14="http://schemas.microsoft.com/office/powerpoint/2010/main" val="251856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FF0000"/>
                </a:solidFill>
              </a:rPr>
              <a:t>The Middle Phase</a:t>
            </a:r>
            <a:endParaRPr lang="en-US" sz="6000" dirty="0"/>
          </a:p>
        </p:txBody>
      </p:sp>
      <p:sp>
        <p:nvSpPr>
          <p:cNvPr id="3" name="Content Placeholder 2"/>
          <p:cNvSpPr>
            <a:spLocks noGrp="1"/>
          </p:cNvSpPr>
          <p:nvPr>
            <p:ph idx="1"/>
          </p:nvPr>
        </p:nvSpPr>
        <p:spPr/>
        <p:txBody>
          <a:bodyPr>
            <a:normAutofit/>
          </a:bodyPr>
          <a:lstStyle/>
          <a:p>
            <a:r>
              <a:rPr lang="en-US" sz="4000" dirty="0" smtClean="0"/>
              <a:t>Parental Responsibilities Evaluation</a:t>
            </a:r>
          </a:p>
          <a:p>
            <a:pPr lvl="1"/>
            <a:r>
              <a:rPr lang="en-US" dirty="0" smtClean="0"/>
              <a:t>Average time takes 3-4 months</a:t>
            </a:r>
          </a:p>
          <a:p>
            <a:pPr lvl="1"/>
            <a:r>
              <a:rPr lang="en-US" dirty="0" smtClean="0"/>
              <a:t>Costly</a:t>
            </a:r>
          </a:p>
          <a:p>
            <a:pPr lvl="1"/>
            <a:r>
              <a:rPr lang="en-US" dirty="0" smtClean="0"/>
              <a:t>Comprehensive psychological evaluations</a:t>
            </a:r>
          </a:p>
          <a:p>
            <a:pPr lvl="1"/>
            <a:r>
              <a:rPr lang="en-US" dirty="0" smtClean="0"/>
              <a:t>Protocol</a:t>
            </a:r>
            <a:endParaRPr lang="en-US" dirty="0"/>
          </a:p>
        </p:txBody>
      </p:sp>
    </p:spTree>
    <p:extLst>
      <p:ext uri="{BB962C8B-B14F-4D97-AF65-F5344CB8AC3E}">
        <p14:creationId xmlns:p14="http://schemas.microsoft.com/office/powerpoint/2010/main" val="357517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FF0000"/>
                </a:solidFill>
              </a:rPr>
              <a:t>The Middle Phase</a:t>
            </a:r>
            <a:endParaRPr lang="en-US" sz="6000" dirty="0"/>
          </a:p>
        </p:txBody>
      </p:sp>
      <p:sp>
        <p:nvSpPr>
          <p:cNvPr id="3" name="Content Placeholder 2"/>
          <p:cNvSpPr>
            <a:spLocks noGrp="1"/>
          </p:cNvSpPr>
          <p:nvPr>
            <p:ph idx="1"/>
          </p:nvPr>
        </p:nvSpPr>
        <p:spPr/>
        <p:txBody>
          <a:bodyPr>
            <a:normAutofit/>
          </a:bodyPr>
          <a:lstStyle/>
          <a:p>
            <a:r>
              <a:rPr lang="en-US" sz="4400" dirty="0" smtClean="0"/>
              <a:t>Child and Family Investigator</a:t>
            </a:r>
          </a:p>
          <a:p>
            <a:pPr lvl="1"/>
            <a:r>
              <a:rPr lang="en-US" dirty="0" smtClean="0"/>
              <a:t>CJD 04-08</a:t>
            </a:r>
          </a:p>
          <a:p>
            <a:pPr lvl="1"/>
            <a:r>
              <a:rPr lang="en-US" dirty="0" smtClean="0"/>
              <a:t>Investigates</a:t>
            </a:r>
          </a:p>
          <a:p>
            <a:pPr lvl="1"/>
            <a:r>
              <a:rPr lang="en-US" dirty="0" smtClean="0"/>
              <a:t>Writes Report</a:t>
            </a:r>
          </a:p>
          <a:p>
            <a:pPr lvl="1"/>
            <a:r>
              <a:rPr lang="en-US" dirty="0" smtClean="0"/>
              <a:t>Testifies</a:t>
            </a:r>
          </a:p>
          <a:p>
            <a:pPr lvl="1"/>
            <a:r>
              <a:rPr lang="en-US" dirty="0" smtClean="0"/>
              <a:t>Can be lawyer or non-lawyer</a:t>
            </a:r>
          </a:p>
          <a:p>
            <a:pPr lvl="1"/>
            <a:r>
              <a:rPr lang="en-US" dirty="0" smtClean="0"/>
              <a:t>$2,750 cap </a:t>
            </a:r>
            <a:endParaRPr lang="en-US" dirty="0"/>
          </a:p>
        </p:txBody>
      </p:sp>
    </p:spTree>
    <p:extLst>
      <p:ext uri="{BB962C8B-B14F-4D97-AF65-F5344CB8AC3E}">
        <p14:creationId xmlns:p14="http://schemas.microsoft.com/office/powerpoint/2010/main" val="810331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FF0000"/>
                </a:solidFill>
              </a:rPr>
              <a:t>The Middle Phase</a:t>
            </a:r>
            <a:endParaRPr lang="en-US" sz="6000" dirty="0"/>
          </a:p>
        </p:txBody>
      </p:sp>
      <p:sp>
        <p:nvSpPr>
          <p:cNvPr id="3" name="Content Placeholder 2"/>
          <p:cNvSpPr>
            <a:spLocks noGrp="1"/>
          </p:cNvSpPr>
          <p:nvPr>
            <p:ph idx="1"/>
          </p:nvPr>
        </p:nvSpPr>
        <p:spPr/>
        <p:txBody>
          <a:bodyPr>
            <a:normAutofit/>
          </a:bodyPr>
          <a:lstStyle/>
          <a:p>
            <a:r>
              <a:rPr lang="en-US" sz="4000" dirty="0" smtClean="0"/>
              <a:t>Child’s Legal Representative</a:t>
            </a:r>
          </a:p>
          <a:p>
            <a:pPr lvl="1"/>
            <a:r>
              <a:rPr lang="en-US" dirty="0" smtClean="0"/>
              <a:t>Represents the child’s best interests</a:t>
            </a:r>
          </a:p>
          <a:p>
            <a:pPr lvl="1"/>
            <a:r>
              <a:rPr lang="en-US" dirty="0" smtClean="0"/>
              <a:t>Must be a lawyer</a:t>
            </a:r>
          </a:p>
          <a:p>
            <a:pPr lvl="1"/>
            <a:r>
              <a:rPr lang="en-US" dirty="0" smtClean="0"/>
              <a:t>Does not write a report</a:t>
            </a:r>
          </a:p>
          <a:p>
            <a:pPr lvl="1"/>
            <a:r>
              <a:rPr lang="en-US" dirty="0" smtClean="0"/>
              <a:t>Does not testify</a:t>
            </a:r>
          </a:p>
          <a:p>
            <a:pPr lvl="1"/>
            <a:r>
              <a:rPr lang="en-US" dirty="0" smtClean="0"/>
              <a:t>Participates as a lawyer in all phases of case</a:t>
            </a:r>
            <a:endParaRPr lang="en-US" dirty="0"/>
          </a:p>
        </p:txBody>
      </p:sp>
    </p:spTree>
    <p:extLst>
      <p:ext uri="{BB962C8B-B14F-4D97-AF65-F5344CB8AC3E}">
        <p14:creationId xmlns:p14="http://schemas.microsoft.com/office/powerpoint/2010/main" val="1274623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Bump in the Road Phase</a:t>
            </a:r>
            <a:endParaRPr lang="en-US" sz="6000" dirty="0">
              <a:solidFill>
                <a:srgbClr val="FF0000"/>
              </a:solidFill>
            </a:endParaRPr>
          </a:p>
        </p:txBody>
      </p:sp>
      <p:sp>
        <p:nvSpPr>
          <p:cNvPr id="3" name="Content Placeholder 2"/>
          <p:cNvSpPr>
            <a:spLocks noGrp="1"/>
          </p:cNvSpPr>
          <p:nvPr>
            <p:ph idx="1"/>
          </p:nvPr>
        </p:nvSpPr>
        <p:spPr>
          <a:xfrm>
            <a:off x="1371600" y="2286000"/>
            <a:ext cx="9869424" cy="3581400"/>
          </a:xfrm>
        </p:spPr>
        <p:txBody>
          <a:bodyPr>
            <a:normAutofit/>
          </a:bodyPr>
          <a:lstStyle/>
          <a:p>
            <a:r>
              <a:rPr lang="en-US" sz="4000" dirty="0" smtClean="0"/>
              <a:t>Does your client need a Guardian ad litem?</a:t>
            </a:r>
          </a:p>
          <a:p>
            <a:pPr lvl="1"/>
            <a:r>
              <a:rPr lang="en-US" u="sng" dirty="0" smtClean="0"/>
              <a:t>In re the Marriage of Sorensen</a:t>
            </a:r>
            <a:r>
              <a:rPr lang="en-US" dirty="0" smtClean="0"/>
              <a:t>, 166 P.3d 254 (Colo. App. 2007)</a:t>
            </a:r>
          </a:p>
          <a:p>
            <a:pPr marL="530352" lvl="1" indent="0">
              <a:buNone/>
            </a:pPr>
            <a:endParaRPr lang="en-US" dirty="0" smtClean="0">
              <a:solidFill>
                <a:schemeClr val="tx1"/>
              </a:solidFill>
            </a:endParaRPr>
          </a:p>
          <a:p>
            <a:pPr marL="530352" lvl="1" indent="0">
              <a:buNone/>
            </a:pPr>
            <a:r>
              <a:rPr lang="en-US" dirty="0" smtClean="0">
                <a:solidFill>
                  <a:schemeClr val="tx1"/>
                </a:solidFill>
              </a:rPr>
              <a:t>Is the client (1)mentally </a:t>
            </a:r>
            <a:r>
              <a:rPr lang="en-US" dirty="0">
                <a:solidFill>
                  <a:schemeClr val="tx1"/>
                </a:solidFill>
              </a:rPr>
              <a:t>impaired so as to be incapable of understanding the nature and significance of the proceeding; (2) is incapable of making critical decisions; (3) lacks the intellectual capacity to communicate with counsel; </a:t>
            </a:r>
            <a:r>
              <a:rPr lang="en-US" b="1" dirty="0" smtClean="0">
                <a:solidFill>
                  <a:schemeClr val="tx1"/>
                </a:solidFill>
              </a:rPr>
              <a:t>OR</a:t>
            </a:r>
            <a:r>
              <a:rPr lang="en-US" dirty="0" smtClean="0">
                <a:solidFill>
                  <a:schemeClr val="tx1"/>
                </a:solidFill>
              </a:rPr>
              <a:t> </a:t>
            </a:r>
            <a:r>
              <a:rPr lang="en-US" dirty="0">
                <a:solidFill>
                  <a:schemeClr val="tx1"/>
                </a:solidFill>
              </a:rPr>
              <a:t>(4) is mentally or emotionally incapable of weighing the advice of counsel on the particular course to pursue in his or her own interest</a:t>
            </a:r>
            <a:endParaRPr lang="en-US" u="sng" dirty="0">
              <a:solidFill>
                <a:schemeClr val="tx1"/>
              </a:solidFill>
            </a:endParaRPr>
          </a:p>
        </p:txBody>
      </p:sp>
    </p:spTree>
    <p:extLst>
      <p:ext uri="{BB962C8B-B14F-4D97-AF65-F5344CB8AC3E}">
        <p14:creationId xmlns:p14="http://schemas.microsoft.com/office/powerpoint/2010/main" val="2318043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solidFill>
                  <a:srgbClr val="FF0000"/>
                </a:solidFill>
              </a:rPr>
              <a:t>The Discovery Phase</a:t>
            </a:r>
            <a:endParaRPr lang="en-US" sz="66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solidFill>
                  <a:schemeClr val="tx1"/>
                </a:solidFill>
              </a:rPr>
              <a:t>Pattern and Non-Pattern Interrogatories and Request for Production of Documents</a:t>
            </a:r>
          </a:p>
          <a:p>
            <a:r>
              <a:rPr lang="en-US" sz="4400" dirty="0" smtClean="0">
                <a:solidFill>
                  <a:schemeClr val="tx1"/>
                </a:solidFill>
              </a:rPr>
              <a:t>Depositions</a:t>
            </a:r>
            <a:endParaRPr lang="en-US" sz="4400" dirty="0">
              <a:solidFill>
                <a:schemeClr val="tx1"/>
              </a:solidFill>
            </a:endParaRPr>
          </a:p>
        </p:txBody>
      </p:sp>
    </p:spTree>
    <p:extLst>
      <p:ext uri="{BB962C8B-B14F-4D97-AF65-F5344CB8AC3E}">
        <p14:creationId xmlns:p14="http://schemas.microsoft.com/office/powerpoint/2010/main" val="3013058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Settlement Phase	</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solidFill>
                  <a:schemeClr val="tx1"/>
                </a:solidFill>
              </a:rPr>
              <a:t>Mediation</a:t>
            </a:r>
          </a:p>
          <a:p>
            <a:pPr lvl="1"/>
            <a:r>
              <a:rPr lang="en-US" dirty="0">
                <a:solidFill>
                  <a:schemeClr val="tx1"/>
                </a:solidFill>
              </a:rPr>
              <a:t>Mandatory in Most Jurisdictions</a:t>
            </a:r>
          </a:p>
          <a:p>
            <a:pPr lvl="1"/>
            <a:r>
              <a:rPr lang="en-US" dirty="0">
                <a:solidFill>
                  <a:schemeClr val="tx1"/>
                </a:solidFill>
              </a:rPr>
              <a:t>Can be free or reduced cost pursuant to JDF 208</a:t>
            </a:r>
          </a:p>
          <a:p>
            <a:pPr lvl="1"/>
            <a:r>
              <a:rPr lang="en-US" dirty="0">
                <a:solidFill>
                  <a:schemeClr val="tx1"/>
                </a:solidFill>
              </a:rPr>
              <a:t>Private </a:t>
            </a:r>
            <a:r>
              <a:rPr lang="en-US" dirty="0" smtClean="0">
                <a:solidFill>
                  <a:schemeClr val="tx1"/>
                </a:solidFill>
              </a:rPr>
              <a:t>mediators or Office </a:t>
            </a:r>
            <a:r>
              <a:rPr lang="en-US" dirty="0">
                <a:solidFill>
                  <a:schemeClr val="tx1"/>
                </a:solidFill>
              </a:rPr>
              <a:t>of Dispute </a:t>
            </a:r>
            <a:r>
              <a:rPr lang="en-US" dirty="0" smtClean="0">
                <a:solidFill>
                  <a:schemeClr val="tx1"/>
                </a:solidFill>
              </a:rPr>
              <a:t>Resolution</a:t>
            </a:r>
          </a:p>
          <a:p>
            <a:pPr lvl="1"/>
            <a:r>
              <a:rPr lang="en-US" dirty="0" smtClean="0">
                <a:solidFill>
                  <a:schemeClr val="tx1"/>
                </a:solidFill>
              </a:rPr>
              <a:t>Signed Memorandum of Understanding (MOU) enforceable</a:t>
            </a:r>
          </a:p>
          <a:p>
            <a:r>
              <a:rPr lang="en-US" sz="4400" dirty="0" smtClean="0">
                <a:solidFill>
                  <a:schemeClr val="tx1"/>
                </a:solidFill>
              </a:rPr>
              <a:t>Settlement Conference</a:t>
            </a:r>
          </a:p>
          <a:p>
            <a:pPr lvl="1"/>
            <a:r>
              <a:rPr lang="en-US" dirty="0" smtClean="0">
                <a:solidFill>
                  <a:schemeClr val="tx1"/>
                </a:solidFill>
              </a:rPr>
              <a:t>Attorneys and parties only</a:t>
            </a:r>
          </a:p>
          <a:p>
            <a:pPr marL="530352" lvl="1" indent="0">
              <a:buNone/>
            </a:pPr>
            <a:endParaRPr lang="en-US" dirty="0" smtClean="0">
              <a:solidFill>
                <a:schemeClr val="tx1"/>
              </a:solidFill>
            </a:endParaRPr>
          </a:p>
        </p:txBody>
      </p:sp>
    </p:spTree>
    <p:extLst>
      <p:ext uri="{BB962C8B-B14F-4D97-AF65-F5344CB8AC3E}">
        <p14:creationId xmlns:p14="http://schemas.microsoft.com/office/powerpoint/2010/main" val="96237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rPr>
              <a:t>Acronym Alley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sz="4400" dirty="0" smtClean="0"/>
              <a:t>CMO – Case Management Order</a:t>
            </a:r>
          </a:p>
          <a:p>
            <a:r>
              <a:rPr lang="en-US" sz="4400" dirty="0" smtClean="0"/>
              <a:t>ISC – Initial Status Conference</a:t>
            </a:r>
          </a:p>
          <a:p>
            <a:r>
              <a:rPr lang="en-US" sz="4400" dirty="0" smtClean="0"/>
              <a:t>SCMP- Stipulated Case Management 	</a:t>
            </a:r>
            <a:r>
              <a:rPr lang="en-US" sz="4400" dirty="0"/>
              <a:t> </a:t>
            </a:r>
            <a:r>
              <a:rPr lang="en-US" sz="4400" dirty="0" smtClean="0"/>
              <a:t>       Plan</a:t>
            </a:r>
          </a:p>
          <a:p>
            <a:r>
              <a:rPr lang="en-US" sz="4400" dirty="0" smtClean="0"/>
              <a:t>FCF – Family Court Facilitator</a:t>
            </a:r>
          </a:p>
          <a:p>
            <a:pPr marL="0" indent="0">
              <a:buNone/>
            </a:pPr>
            <a:endParaRPr lang="en-US" sz="4400" dirty="0"/>
          </a:p>
        </p:txBody>
      </p:sp>
    </p:spTree>
    <p:extLst>
      <p:ext uri="{BB962C8B-B14F-4D97-AF65-F5344CB8AC3E}">
        <p14:creationId xmlns:p14="http://schemas.microsoft.com/office/powerpoint/2010/main" val="1300940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Litigation Phase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Witness Lists due 63 days prior to Permanent Orders Hearing</a:t>
            </a:r>
          </a:p>
          <a:p>
            <a:r>
              <a:rPr lang="en-US" sz="4400" dirty="0" smtClean="0"/>
              <a:t>Joint Trial Management Certificate and Exhibits due 7 days prior to hearing</a:t>
            </a:r>
            <a:endParaRPr lang="en-US" sz="4400" dirty="0"/>
          </a:p>
        </p:txBody>
      </p:sp>
    </p:spTree>
    <p:extLst>
      <p:ext uri="{BB962C8B-B14F-4D97-AF65-F5344CB8AC3E}">
        <p14:creationId xmlns:p14="http://schemas.microsoft.com/office/powerpoint/2010/main" val="3350424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Post-Hearing Phase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Drafting of Permanent Orders</a:t>
            </a:r>
          </a:p>
          <a:p>
            <a:r>
              <a:rPr lang="en-US" sz="4400" dirty="0" smtClean="0"/>
              <a:t>Division of Assets</a:t>
            </a:r>
          </a:p>
          <a:p>
            <a:pPr lvl="1"/>
            <a:r>
              <a:rPr lang="en-US" dirty="0"/>
              <a:t>Quit Claim Deeds</a:t>
            </a:r>
          </a:p>
          <a:p>
            <a:pPr lvl="1"/>
            <a:r>
              <a:rPr lang="en-US" dirty="0" smtClean="0"/>
              <a:t>Qualified Domestic Relations Order (QDRO)</a:t>
            </a:r>
          </a:p>
          <a:p>
            <a:pPr lvl="1"/>
            <a:r>
              <a:rPr lang="en-US" dirty="0" smtClean="0"/>
              <a:t>PERA BOOBYTRAP:  PERA Domestic Relations Orders MUST be completed, signed by the Court and delivered to PERA no later than the 90</a:t>
            </a:r>
            <a:r>
              <a:rPr lang="en-US" baseline="30000" dirty="0" smtClean="0"/>
              <a:t>th</a:t>
            </a:r>
            <a:r>
              <a:rPr lang="en-US" dirty="0" smtClean="0"/>
              <a:t> day after the Decree of Dissolution of Marriage is signed by the Court.</a:t>
            </a:r>
          </a:p>
          <a:p>
            <a:pPr marL="530352" lvl="1" indent="0">
              <a:buNone/>
            </a:pPr>
            <a:endParaRPr lang="en-US" dirty="0"/>
          </a:p>
        </p:txBody>
      </p:sp>
    </p:spTree>
    <p:extLst>
      <p:ext uri="{BB962C8B-B14F-4D97-AF65-F5344CB8AC3E}">
        <p14:creationId xmlns:p14="http://schemas.microsoft.com/office/powerpoint/2010/main" val="1637268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Professionalism</a:t>
            </a:r>
            <a:endParaRPr lang="en-US" dirty="0"/>
          </a:p>
        </p:txBody>
      </p:sp>
      <p:sp>
        <p:nvSpPr>
          <p:cNvPr id="3" name="Subtitle 2"/>
          <p:cNvSpPr>
            <a:spLocks noGrp="1"/>
          </p:cNvSpPr>
          <p:nvPr>
            <p:ph type="subTitle" idx="1"/>
          </p:nvPr>
        </p:nvSpPr>
        <p:spPr/>
        <p:txBody>
          <a:bodyPr/>
          <a:lstStyle/>
          <a:p>
            <a:r>
              <a:rPr lang="en-US" dirty="0" smtClean="0"/>
              <a:t>In Family Law Cases</a:t>
            </a:r>
            <a:endParaRPr lang="en-US" dirty="0"/>
          </a:p>
        </p:txBody>
      </p:sp>
    </p:spTree>
    <p:extLst>
      <p:ext uri="{BB962C8B-B14F-4D97-AF65-F5344CB8AC3E}">
        <p14:creationId xmlns:p14="http://schemas.microsoft.com/office/powerpoint/2010/main" val="2862389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This is Not Your Divorce</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Keep a Professional Distance</a:t>
            </a:r>
          </a:p>
          <a:p>
            <a:r>
              <a:rPr lang="en-US" sz="4400" dirty="0" smtClean="0"/>
              <a:t>Your job is to represent the client</a:t>
            </a:r>
          </a:p>
          <a:p>
            <a:r>
              <a:rPr lang="en-US" sz="4400" dirty="0" smtClean="0"/>
              <a:t>Your job is not to save the client</a:t>
            </a:r>
          </a:p>
          <a:p>
            <a:r>
              <a:rPr lang="en-US" sz="4400" dirty="0" smtClean="0"/>
              <a:t>These are not your children</a:t>
            </a:r>
          </a:p>
          <a:p>
            <a:pPr lvl="1"/>
            <a:r>
              <a:rPr lang="en-US" dirty="0" smtClean="0"/>
              <a:t>You should not meet the children who are the subject of the case</a:t>
            </a:r>
          </a:p>
          <a:p>
            <a:pPr marL="0" indent="0">
              <a:buNone/>
            </a:pPr>
            <a:endParaRPr lang="en-US" sz="4400" dirty="0"/>
          </a:p>
        </p:txBody>
      </p:sp>
    </p:spTree>
    <p:extLst>
      <p:ext uri="{BB962C8B-B14F-4D97-AF65-F5344CB8AC3E}">
        <p14:creationId xmlns:p14="http://schemas.microsoft.com/office/powerpoint/2010/main" val="50761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dirty="0" smtClean="0">
                <a:solidFill>
                  <a:srgbClr val="FF0000"/>
                </a:solidFill>
              </a:rPr>
              <a:t>Opposing Counsel is Not Your Spouse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endParaRPr lang="en-US" sz="4400" dirty="0" smtClean="0"/>
          </a:p>
          <a:p>
            <a:r>
              <a:rPr lang="en-US" sz="4400" dirty="0" smtClean="0"/>
              <a:t>The opposing party’s conduct is NOT the conduct of opposing counsel</a:t>
            </a:r>
          </a:p>
          <a:p>
            <a:pPr lvl="1"/>
            <a:r>
              <a:rPr lang="en-US" sz="2200" dirty="0"/>
              <a:t>What if it is?</a:t>
            </a:r>
          </a:p>
          <a:p>
            <a:pPr lvl="1"/>
            <a:endParaRPr lang="en-US" dirty="0" smtClean="0"/>
          </a:p>
          <a:p>
            <a:endParaRPr lang="en-US" sz="4400" dirty="0"/>
          </a:p>
        </p:txBody>
      </p:sp>
    </p:spTree>
    <p:extLst>
      <p:ext uri="{BB962C8B-B14F-4D97-AF65-F5344CB8AC3E}">
        <p14:creationId xmlns:p14="http://schemas.microsoft.com/office/powerpoint/2010/main" val="681495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Only “A” Words Allowable</a:t>
            </a:r>
            <a:endParaRPr lang="en-US" sz="60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400" dirty="0" smtClean="0"/>
              <a:t>Advocate</a:t>
            </a:r>
          </a:p>
          <a:p>
            <a:r>
              <a:rPr lang="en-US" sz="4400" dirty="0" smtClean="0"/>
              <a:t>Assertive</a:t>
            </a:r>
          </a:p>
          <a:p>
            <a:pPr lvl="1"/>
            <a:r>
              <a:rPr lang="en-US" dirty="0" smtClean="0"/>
              <a:t>State your case, make your arguments, but don’t make your case about arguments.</a:t>
            </a:r>
          </a:p>
          <a:p>
            <a:pPr lvl="1"/>
            <a:r>
              <a:rPr lang="en-US" dirty="0" smtClean="0"/>
              <a:t>You don’t have to be an    			  to get your point across</a:t>
            </a:r>
          </a:p>
          <a:p>
            <a:pPr marL="530352" lvl="1" indent="0">
              <a:buNone/>
            </a:pPr>
            <a:endParaRPr lang="en-US" dirty="0" smtClean="0"/>
          </a:p>
          <a:p>
            <a:pPr marL="0" indent="0">
              <a:buNone/>
            </a:pPr>
            <a:r>
              <a:rPr lang="en-US" sz="4400" dirty="0"/>
              <a:t>	</a:t>
            </a:r>
            <a:endParaRPr lang="en-US" sz="4400" dirty="0" smtClean="0"/>
          </a:p>
          <a:p>
            <a:endParaRPr lang="en-US" sz="4400" dirty="0" smtClean="0"/>
          </a:p>
          <a:p>
            <a:pPr lvl="1"/>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2644" b="11111"/>
          <a:stretch/>
        </p:blipFill>
        <p:spPr>
          <a:xfrm>
            <a:off x="5352447" y="4076700"/>
            <a:ext cx="2365089" cy="1529838"/>
          </a:xfrm>
          <a:prstGeom prst="rect">
            <a:avLst/>
          </a:prstGeom>
        </p:spPr>
      </p:pic>
    </p:spTree>
    <p:extLst>
      <p:ext uri="{BB962C8B-B14F-4D97-AF65-F5344CB8AC3E}">
        <p14:creationId xmlns:p14="http://schemas.microsoft.com/office/powerpoint/2010/main" val="4067418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End Phase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pPr marL="0" indent="0" algn="ctr">
              <a:buNone/>
            </a:pPr>
            <a:r>
              <a:rPr lang="en-US" sz="9600" dirty="0" smtClean="0"/>
              <a:t>The End!</a:t>
            </a:r>
            <a:endParaRPr lang="en-US" sz="9600" dirty="0"/>
          </a:p>
        </p:txBody>
      </p:sp>
    </p:spTree>
    <p:extLst>
      <p:ext uri="{BB962C8B-B14F-4D97-AF65-F5344CB8AC3E}">
        <p14:creationId xmlns:p14="http://schemas.microsoft.com/office/powerpoint/2010/main" val="3096517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Acronym Alley	</a:t>
            </a:r>
            <a:endParaRPr lang="en-US" sz="60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sz="4400" dirty="0"/>
              <a:t>TO – Temporary Orders</a:t>
            </a:r>
          </a:p>
          <a:p>
            <a:r>
              <a:rPr lang="en-US" sz="4400" dirty="0" smtClean="0"/>
              <a:t>PO – Permanent Orders</a:t>
            </a:r>
          </a:p>
          <a:p>
            <a:r>
              <a:rPr lang="en-US" sz="4400" dirty="0" smtClean="0"/>
              <a:t>CFI – Child and Family Investigator</a:t>
            </a:r>
          </a:p>
          <a:p>
            <a:r>
              <a:rPr lang="en-US" sz="4400" dirty="0" smtClean="0"/>
              <a:t>CLR – Child Legal Representative</a:t>
            </a:r>
          </a:p>
          <a:p>
            <a:r>
              <a:rPr lang="en-US" sz="4400" dirty="0" smtClean="0"/>
              <a:t>PRE – Parental Responsibilities Eval.</a:t>
            </a:r>
          </a:p>
        </p:txBody>
      </p:sp>
    </p:spTree>
    <p:extLst>
      <p:ext uri="{BB962C8B-B14F-4D97-AF65-F5344CB8AC3E}">
        <p14:creationId xmlns:p14="http://schemas.microsoft.com/office/powerpoint/2010/main" val="180715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Acronym Alley</a:t>
            </a:r>
            <a:endParaRPr lang="en-US" sz="60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400" dirty="0"/>
              <a:t>PRE – Parental Responsibilities </a:t>
            </a:r>
            <a:r>
              <a:rPr lang="en-US" sz="4400" dirty="0" smtClean="0"/>
              <a:t>Eval</a:t>
            </a:r>
          </a:p>
          <a:p>
            <a:r>
              <a:rPr lang="en-US" sz="4400" dirty="0" smtClean="0"/>
              <a:t>JTMC – Joint Trial Management 				   Certificate</a:t>
            </a:r>
          </a:p>
          <a:p>
            <a:r>
              <a:rPr lang="en-US" sz="4400" dirty="0" smtClean="0"/>
              <a:t>ODR – Office of Dispute Resolution</a:t>
            </a:r>
          </a:p>
          <a:p>
            <a:r>
              <a:rPr lang="en-US" sz="4400" dirty="0" smtClean="0"/>
              <a:t>And…HTHDIGRIT…..</a:t>
            </a:r>
            <a:endParaRPr lang="en-US" sz="4400" dirty="0"/>
          </a:p>
        </p:txBody>
      </p:sp>
      <p:sp>
        <p:nvSpPr>
          <p:cNvPr id="4" name="Right Arrow 3"/>
          <p:cNvSpPr/>
          <p:nvPr/>
        </p:nvSpPr>
        <p:spPr>
          <a:xfrm>
            <a:off x="7281746" y="5029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14395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FF0000"/>
                </a:solidFill>
              </a:rPr>
              <a:t>Acronym Alley</a:t>
            </a:r>
            <a:endParaRPr lang="en-US" sz="6000" dirty="0"/>
          </a:p>
        </p:txBody>
      </p:sp>
      <p:sp>
        <p:nvSpPr>
          <p:cNvPr id="3" name="Content Placeholder 2"/>
          <p:cNvSpPr>
            <a:spLocks noGrp="1"/>
          </p:cNvSpPr>
          <p:nvPr>
            <p:ph idx="1"/>
          </p:nvPr>
        </p:nvSpPr>
        <p:spPr/>
        <p:txBody>
          <a:bodyPr>
            <a:normAutofit/>
          </a:bodyPr>
          <a:lstStyle/>
          <a:p>
            <a:pPr marL="0" indent="0" algn="ctr">
              <a:buNone/>
            </a:pPr>
            <a:r>
              <a:rPr lang="en-US" sz="6600" dirty="0" smtClean="0">
                <a:solidFill>
                  <a:srgbClr val="FF0000"/>
                </a:solidFill>
              </a:rPr>
              <a:t>…How The Heck Did I Get Roped Into This?</a:t>
            </a:r>
            <a:endParaRPr lang="en-US" sz="6600" dirty="0">
              <a:solidFill>
                <a:srgbClr val="FF0000"/>
              </a:solidFill>
            </a:endParaRPr>
          </a:p>
        </p:txBody>
      </p:sp>
    </p:spTree>
    <p:extLst>
      <p:ext uri="{BB962C8B-B14F-4D97-AF65-F5344CB8AC3E}">
        <p14:creationId xmlns:p14="http://schemas.microsoft.com/office/powerpoint/2010/main" val="95241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Getting the Case Started</a:t>
            </a:r>
            <a:endParaRPr lang="en-US" sz="60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400" dirty="0" smtClean="0"/>
              <a:t>Petition</a:t>
            </a:r>
          </a:p>
          <a:p>
            <a:pPr lvl="1"/>
            <a:r>
              <a:rPr lang="en-US" dirty="0"/>
              <a:t>One party must be Colorado resident for 91 days</a:t>
            </a:r>
          </a:p>
          <a:p>
            <a:pPr lvl="1"/>
            <a:r>
              <a:rPr lang="en-US" dirty="0"/>
              <a:t>Children need to be in Colorado for 182 days</a:t>
            </a:r>
          </a:p>
          <a:p>
            <a:r>
              <a:rPr lang="en-US" sz="4400" dirty="0" smtClean="0"/>
              <a:t>Summons</a:t>
            </a:r>
          </a:p>
          <a:p>
            <a:pPr lvl="1"/>
            <a:r>
              <a:rPr lang="en-US" dirty="0" smtClean="0"/>
              <a:t>Children not leave state without Court approval or agreement of parties</a:t>
            </a:r>
          </a:p>
          <a:p>
            <a:pPr lvl="1"/>
            <a:r>
              <a:rPr lang="en-US" dirty="0"/>
              <a:t>Restrained from transferring, encumbering, concealing or in any way disposing of, without the consent of the other party or an Order of the Court, any marital property, except in the usual course of business or for the necessities of life. </a:t>
            </a:r>
            <a:endParaRPr lang="en-US" dirty="0" smtClean="0"/>
          </a:p>
          <a:p>
            <a:pPr marL="0" indent="0">
              <a:buNone/>
            </a:pPr>
            <a:endParaRPr lang="en-US" sz="4400" dirty="0" smtClean="0"/>
          </a:p>
          <a:p>
            <a:pPr marL="530352" lvl="1" indent="0">
              <a:buNone/>
            </a:pPr>
            <a:endParaRPr lang="en-US" dirty="0"/>
          </a:p>
        </p:txBody>
      </p:sp>
    </p:spTree>
    <p:extLst>
      <p:ext uri="{BB962C8B-B14F-4D97-AF65-F5344CB8AC3E}">
        <p14:creationId xmlns:p14="http://schemas.microsoft.com/office/powerpoint/2010/main" val="1768130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Getting the Case Started	</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Case Information Sheet</a:t>
            </a:r>
          </a:p>
          <a:p>
            <a:pPr lvl="1"/>
            <a:r>
              <a:rPr lang="en-US" dirty="0"/>
              <a:t>Filed Suppressed</a:t>
            </a:r>
          </a:p>
          <a:p>
            <a:pPr lvl="1"/>
            <a:r>
              <a:rPr lang="en-US" dirty="0"/>
              <a:t>Contains data on parties not available to general </a:t>
            </a:r>
            <a:r>
              <a:rPr lang="en-US" dirty="0" smtClean="0"/>
              <a:t>public</a:t>
            </a:r>
            <a:endParaRPr lang="en-US" sz="4400" dirty="0" smtClean="0"/>
          </a:p>
          <a:p>
            <a:r>
              <a:rPr lang="en-US" sz="4400" dirty="0" smtClean="0"/>
              <a:t>Service</a:t>
            </a:r>
          </a:p>
          <a:p>
            <a:pPr lvl="1"/>
            <a:r>
              <a:rPr lang="en-US" dirty="0" smtClean="0"/>
              <a:t>Private Process Server/Sheriff</a:t>
            </a:r>
          </a:p>
          <a:p>
            <a:pPr lvl="1"/>
            <a:r>
              <a:rPr lang="en-US" dirty="0" smtClean="0"/>
              <a:t>Waiver</a:t>
            </a:r>
          </a:p>
          <a:p>
            <a:pPr lvl="1"/>
            <a:r>
              <a:rPr lang="en-US" dirty="0" smtClean="0"/>
              <a:t>Co-Petition</a:t>
            </a:r>
          </a:p>
          <a:p>
            <a:pPr marL="530352" lvl="1" indent="0">
              <a:buNone/>
            </a:pPr>
            <a:endParaRPr lang="en-US" dirty="0"/>
          </a:p>
        </p:txBody>
      </p:sp>
    </p:spTree>
    <p:extLst>
      <p:ext uri="{BB962C8B-B14F-4D97-AF65-F5344CB8AC3E}">
        <p14:creationId xmlns:p14="http://schemas.microsoft.com/office/powerpoint/2010/main" val="2030692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The Initial Phase</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Court Issues Case Management Order</a:t>
            </a:r>
          </a:p>
          <a:p>
            <a:pPr lvl="1"/>
            <a:r>
              <a:rPr lang="en-US" sz="2400" dirty="0"/>
              <a:t>Required to follow C.R.C.P. Rule 16.2</a:t>
            </a:r>
          </a:p>
          <a:p>
            <a:pPr lvl="1"/>
            <a:r>
              <a:rPr lang="en-US" sz="2400" dirty="0"/>
              <a:t>Sets forth additional deadlines</a:t>
            </a:r>
          </a:p>
          <a:p>
            <a:pPr lvl="1"/>
            <a:r>
              <a:rPr lang="en-US" sz="2400" dirty="0"/>
              <a:t>Provides for local rules/practices of that </a:t>
            </a:r>
            <a:r>
              <a:rPr lang="en-US" sz="2400" dirty="0" smtClean="0"/>
              <a:t>Jurisdiction</a:t>
            </a:r>
            <a:endParaRPr lang="en-US" sz="4400" dirty="0" smtClean="0"/>
          </a:p>
          <a:p>
            <a:r>
              <a:rPr lang="en-US" sz="4400" dirty="0" smtClean="0"/>
              <a:t>Practice Pointer</a:t>
            </a:r>
            <a:endParaRPr lang="en-US" dirty="0" smtClean="0"/>
          </a:p>
          <a:p>
            <a:pPr lvl="1"/>
            <a:r>
              <a:rPr lang="en-US" dirty="0" smtClean="0"/>
              <a:t>Docket, Docket, Docket!</a:t>
            </a:r>
          </a:p>
          <a:p>
            <a:pPr marL="530352" lvl="1" indent="0">
              <a:buNone/>
            </a:pPr>
            <a:endParaRPr lang="en-US" dirty="0" smtClean="0"/>
          </a:p>
        </p:txBody>
      </p:sp>
    </p:spTree>
    <p:extLst>
      <p:ext uri="{BB962C8B-B14F-4D97-AF65-F5344CB8AC3E}">
        <p14:creationId xmlns:p14="http://schemas.microsoft.com/office/powerpoint/2010/main" val="2723638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0000"/>
                </a:solidFill>
              </a:rPr>
              <a:t>Important Deadline! </a:t>
            </a:r>
            <a:endParaRPr lang="en-US" sz="60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Rule 16.2 Disclosures</a:t>
            </a:r>
          </a:p>
          <a:p>
            <a:pPr lvl="1"/>
            <a:r>
              <a:rPr lang="en-US" dirty="0" smtClean="0"/>
              <a:t>Due 42 days after service</a:t>
            </a:r>
          </a:p>
          <a:p>
            <a:pPr lvl="1"/>
            <a:r>
              <a:rPr lang="en-US" dirty="0" smtClean="0"/>
              <a:t>The Sworn Financial Statement and the Certificate of Compliance of Mandatory Disclosures are the ONLY documents filed with the Court.</a:t>
            </a:r>
          </a:p>
          <a:p>
            <a:pPr lvl="1"/>
            <a:r>
              <a:rPr lang="en-US" dirty="0" smtClean="0"/>
              <a:t>All other documents are sent by snail or e-mail, or by Serve Only in CCES</a:t>
            </a:r>
          </a:p>
          <a:p>
            <a:pPr lvl="1"/>
            <a:r>
              <a:rPr lang="en-US" dirty="0" smtClean="0">
                <a:solidFill>
                  <a:srgbClr val="FF0000"/>
                </a:solidFill>
              </a:rPr>
              <a:t>The Sworn Financial Statement is the most important document you will ever file in your case.</a:t>
            </a:r>
            <a:endParaRPr lang="en-US" dirty="0">
              <a:solidFill>
                <a:srgbClr val="FF0000"/>
              </a:solidFill>
            </a:endParaRPr>
          </a:p>
        </p:txBody>
      </p:sp>
    </p:spTree>
    <p:extLst>
      <p:ext uri="{BB962C8B-B14F-4D97-AF65-F5344CB8AC3E}">
        <p14:creationId xmlns:p14="http://schemas.microsoft.com/office/powerpoint/2010/main" val="414054101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253</TotalTime>
  <Words>848</Words>
  <Application>Microsoft Office PowerPoint</Application>
  <PresentationFormat>Widescreen</PresentationFormat>
  <Paragraphs>148</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Calibri</vt:lpstr>
      <vt:lpstr>Franklin Gothic Book</vt:lpstr>
      <vt:lpstr>Crop</vt:lpstr>
      <vt:lpstr>Anatomy of a family law case</vt:lpstr>
      <vt:lpstr>Acronym Alley  </vt:lpstr>
      <vt:lpstr>Acronym Alley </vt:lpstr>
      <vt:lpstr>Acronym Alley</vt:lpstr>
      <vt:lpstr>Acronym Alley</vt:lpstr>
      <vt:lpstr>Getting the Case Started</vt:lpstr>
      <vt:lpstr>Getting the Case Started </vt:lpstr>
      <vt:lpstr>The Initial Phase</vt:lpstr>
      <vt:lpstr>Important Deadline! </vt:lpstr>
      <vt:lpstr>The Initial Phase</vt:lpstr>
      <vt:lpstr>The Initial Phase</vt:lpstr>
      <vt:lpstr>The Middle Phase</vt:lpstr>
      <vt:lpstr>The Middle Phase</vt:lpstr>
      <vt:lpstr>The Middle Phase</vt:lpstr>
      <vt:lpstr>The Middle Phase</vt:lpstr>
      <vt:lpstr>The Middle Phase</vt:lpstr>
      <vt:lpstr>The Bump in the Road Phase</vt:lpstr>
      <vt:lpstr>The Discovery Phase</vt:lpstr>
      <vt:lpstr>The Settlement Phase </vt:lpstr>
      <vt:lpstr>Litigation Phase</vt:lpstr>
      <vt:lpstr>Post-Hearing Phase</vt:lpstr>
      <vt:lpstr>Professionalism</vt:lpstr>
      <vt:lpstr>This is Not Your Divorce</vt:lpstr>
      <vt:lpstr>Opposing Counsel is Not Your Spouse</vt:lpstr>
      <vt:lpstr>The Only “A” Words Allowable</vt:lpstr>
      <vt:lpstr>The End Phase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a famly law case</dc:title>
  <dc:creator>Chris Radeff</dc:creator>
  <cp:lastModifiedBy>Chris Radeff</cp:lastModifiedBy>
  <cp:revision>34</cp:revision>
  <dcterms:created xsi:type="dcterms:W3CDTF">2017-10-13T18:06:05Z</dcterms:created>
  <dcterms:modified xsi:type="dcterms:W3CDTF">2017-10-13T22:29:30Z</dcterms:modified>
</cp:coreProperties>
</file>