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Lst>
  <p:notesMasterIdLst>
    <p:notesMasterId r:id="rId56"/>
  </p:notesMasterIdLst>
  <p:handoutMasterIdLst>
    <p:handoutMasterId r:id="rId57"/>
  </p:handoutMasterIdLst>
  <p:sldIdLst>
    <p:sldId id="256" r:id="rId2"/>
    <p:sldId id="257" r:id="rId3"/>
    <p:sldId id="258" r:id="rId4"/>
    <p:sldId id="259" r:id="rId5"/>
    <p:sldId id="382" r:id="rId6"/>
    <p:sldId id="260" r:id="rId7"/>
    <p:sldId id="263" r:id="rId8"/>
    <p:sldId id="262" r:id="rId9"/>
    <p:sldId id="391" r:id="rId10"/>
    <p:sldId id="264" r:id="rId11"/>
    <p:sldId id="265" r:id="rId12"/>
    <p:sldId id="384" r:id="rId13"/>
    <p:sldId id="385" r:id="rId14"/>
    <p:sldId id="386" r:id="rId15"/>
    <p:sldId id="387" r:id="rId16"/>
    <p:sldId id="388" r:id="rId17"/>
    <p:sldId id="389" r:id="rId18"/>
    <p:sldId id="390" r:id="rId19"/>
    <p:sldId id="392"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393" r:id="rId35"/>
    <p:sldId id="394" r:id="rId36"/>
    <p:sldId id="395" r:id="rId37"/>
    <p:sldId id="396" r:id="rId38"/>
    <p:sldId id="397" r:id="rId39"/>
    <p:sldId id="398" r:id="rId40"/>
    <p:sldId id="399" r:id="rId41"/>
    <p:sldId id="400" r:id="rId42"/>
    <p:sldId id="401" r:id="rId43"/>
    <p:sldId id="402" r:id="rId44"/>
    <p:sldId id="403" r:id="rId45"/>
    <p:sldId id="404" r:id="rId46"/>
    <p:sldId id="405" r:id="rId47"/>
    <p:sldId id="406" r:id="rId48"/>
    <p:sldId id="407" r:id="rId49"/>
    <p:sldId id="408" r:id="rId50"/>
    <p:sldId id="409" r:id="rId51"/>
    <p:sldId id="410" r:id="rId52"/>
    <p:sldId id="411" r:id="rId53"/>
    <p:sldId id="412" r:id="rId54"/>
    <p:sldId id="381" r:id="rId55"/>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00" autoAdjust="0"/>
  </p:normalViewPr>
  <p:slideViewPr>
    <p:cSldViewPr>
      <p:cViewPr varScale="1">
        <p:scale>
          <a:sx n="81" d="100"/>
          <a:sy n="81" d="100"/>
        </p:scale>
        <p:origin x="946" y="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1440" tIns="45720" rIns="91440" bIns="45720" rtlCol="0"/>
          <a:lstStyle>
            <a:lvl1pPr algn="r">
              <a:defRPr sz="1200"/>
            </a:lvl1pPr>
          </a:lstStyle>
          <a:p>
            <a:fld id="{81F49CB0-C3C5-4A34-B58B-6E32BA39561F}" type="datetimeFigureOut">
              <a:rPr lang="en-US" smtClean="0"/>
              <a:t>7/1/2020</a:t>
            </a:fld>
            <a:endParaRPr lang="en-US"/>
          </a:p>
        </p:txBody>
      </p:sp>
      <p:sp>
        <p:nvSpPr>
          <p:cNvPr id="4" name="Footer Placeholder 3"/>
          <p:cNvSpPr>
            <a:spLocks noGrp="1"/>
          </p:cNvSpPr>
          <p:nvPr>
            <p:ph type="ftr" sz="quarter" idx="2"/>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1440" tIns="45720" rIns="91440" bIns="45720" rtlCol="0" anchor="b"/>
          <a:lstStyle>
            <a:lvl1pPr algn="r">
              <a:defRPr sz="1200"/>
            </a:lvl1pPr>
          </a:lstStyle>
          <a:p>
            <a:fld id="{0BA48FE7-9CC0-4D14-9D9C-DC9CC2041A3A}" type="slidenum">
              <a:rPr lang="en-US" smtClean="0"/>
              <a:t>‹#›</a:t>
            </a:fld>
            <a:endParaRPr lang="en-US"/>
          </a:p>
        </p:txBody>
      </p:sp>
    </p:spTree>
    <p:extLst>
      <p:ext uri="{BB962C8B-B14F-4D97-AF65-F5344CB8AC3E}">
        <p14:creationId xmlns:p14="http://schemas.microsoft.com/office/powerpoint/2010/main" val="42829399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0D3CA4E3-C52F-4152-87D9-33B967E47DA0}" type="datetimeFigureOut">
              <a:rPr lang="en-US" smtClean="0"/>
              <a:t>7/1/2020</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9794E77D-56C9-40BC-A974-2809ECC4F5FF}" type="slidenum">
              <a:rPr lang="en-US" smtClean="0"/>
              <a:t>‹#›</a:t>
            </a:fld>
            <a:endParaRPr lang="en-US"/>
          </a:p>
        </p:txBody>
      </p:sp>
    </p:spTree>
    <p:extLst>
      <p:ext uri="{BB962C8B-B14F-4D97-AF65-F5344CB8AC3E}">
        <p14:creationId xmlns:p14="http://schemas.microsoft.com/office/powerpoint/2010/main" val="39985790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1</a:t>
            </a:fld>
            <a:endParaRPr lang="en-US"/>
          </a:p>
        </p:txBody>
      </p:sp>
    </p:spTree>
    <p:extLst>
      <p:ext uri="{BB962C8B-B14F-4D97-AF65-F5344CB8AC3E}">
        <p14:creationId xmlns:p14="http://schemas.microsoft.com/office/powerpoint/2010/main" val="3145998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11</a:t>
            </a:fld>
            <a:endParaRPr lang="en-US"/>
          </a:p>
        </p:txBody>
      </p:sp>
    </p:spTree>
    <p:extLst>
      <p:ext uri="{BB962C8B-B14F-4D97-AF65-F5344CB8AC3E}">
        <p14:creationId xmlns:p14="http://schemas.microsoft.com/office/powerpoint/2010/main" val="1855962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12</a:t>
            </a:fld>
            <a:endParaRPr lang="en-US"/>
          </a:p>
        </p:txBody>
      </p:sp>
    </p:spTree>
    <p:extLst>
      <p:ext uri="{BB962C8B-B14F-4D97-AF65-F5344CB8AC3E}">
        <p14:creationId xmlns:p14="http://schemas.microsoft.com/office/powerpoint/2010/main" val="3101308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13</a:t>
            </a:fld>
            <a:endParaRPr lang="en-US"/>
          </a:p>
        </p:txBody>
      </p:sp>
    </p:spTree>
    <p:extLst>
      <p:ext uri="{BB962C8B-B14F-4D97-AF65-F5344CB8AC3E}">
        <p14:creationId xmlns:p14="http://schemas.microsoft.com/office/powerpoint/2010/main" val="2672287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14</a:t>
            </a:fld>
            <a:endParaRPr lang="en-US"/>
          </a:p>
        </p:txBody>
      </p:sp>
    </p:spTree>
    <p:extLst>
      <p:ext uri="{BB962C8B-B14F-4D97-AF65-F5344CB8AC3E}">
        <p14:creationId xmlns:p14="http://schemas.microsoft.com/office/powerpoint/2010/main" val="579769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15</a:t>
            </a:fld>
            <a:endParaRPr lang="en-US"/>
          </a:p>
        </p:txBody>
      </p:sp>
    </p:spTree>
    <p:extLst>
      <p:ext uri="{BB962C8B-B14F-4D97-AF65-F5344CB8AC3E}">
        <p14:creationId xmlns:p14="http://schemas.microsoft.com/office/powerpoint/2010/main" val="1566139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16</a:t>
            </a:fld>
            <a:endParaRPr lang="en-US"/>
          </a:p>
        </p:txBody>
      </p:sp>
    </p:spTree>
    <p:extLst>
      <p:ext uri="{BB962C8B-B14F-4D97-AF65-F5344CB8AC3E}">
        <p14:creationId xmlns:p14="http://schemas.microsoft.com/office/powerpoint/2010/main" val="2097039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17</a:t>
            </a:fld>
            <a:endParaRPr lang="en-US"/>
          </a:p>
        </p:txBody>
      </p:sp>
    </p:spTree>
    <p:extLst>
      <p:ext uri="{BB962C8B-B14F-4D97-AF65-F5344CB8AC3E}">
        <p14:creationId xmlns:p14="http://schemas.microsoft.com/office/powerpoint/2010/main" val="1975913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18</a:t>
            </a:fld>
            <a:endParaRPr lang="en-US"/>
          </a:p>
        </p:txBody>
      </p:sp>
    </p:spTree>
    <p:extLst>
      <p:ext uri="{BB962C8B-B14F-4D97-AF65-F5344CB8AC3E}">
        <p14:creationId xmlns:p14="http://schemas.microsoft.com/office/powerpoint/2010/main" val="323248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19</a:t>
            </a:fld>
            <a:endParaRPr lang="en-US"/>
          </a:p>
        </p:txBody>
      </p:sp>
    </p:spTree>
    <p:extLst>
      <p:ext uri="{BB962C8B-B14F-4D97-AF65-F5344CB8AC3E}">
        <p14:creationId xmlns:p14="http://schemas.microsoft.com/office/powerpoint/2010/main" val="2887997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20</a:t>
            </a:fld>
            <a:endParaRPr lang="en-US"/>
          </a:p>
        </p:txBody>
      </p:sp>
    </p:spTree>
    <p:extLst>
      <p:ext uri="{BB962C8B-B14F-4D97-AF65-F5344CB8AC3E}">
        <p14:creationId xmlns:p14="http://schemas.microsoft.com/office/powerpoint/2010/main" val="1855962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2</a:t>
            </a:fld>
            <a:endParaRPr lang="en-US"/>
          </a:p>
        </p:txBody>
      </p:sp>
    </p:spTree>
    <p:extLst>
      <p:ext uri="{BB962C8B-B14F-4D97-AF65-F5344CB8AC3E}">
        <p14:creationId xmlns:p14="http://schemas.microsoft.com/office/powerpoint/2010/main" val="1855962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21</a:t>
            </a:fld>
            <a:endParaRPr lang="en-US"/>
          </a:p>
        </p:txBody>
      </p:sp>
    </p:spTree>
    <p:extLst>
      <p:ext uri="{BB962C8B-B14F-4D97-AF65-F5344CB8AC3E}">
        <p14:creationId xmlns:p14="http://schemas.microsoft.com/office/powerpoint/2010/main" val="1855962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22</a:t>
            </a:fld>
            <a:endParaRPr lang="en-US"/>
          </a:p>
        </p:txBody>
      </p:sp>
    </p:spTree>
    <p:extLst>
      <p:ext uri="{BB962C8B-B14F-4D97-AF65-F5344CB8AC3E}">
        <p14:creationId xmlns:p14="http://schemas.microsoft.com/office/powerpoint/2010/main" val="1855962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23</a:t>
            </a:fld>
            <a:endParaRPr lang="en-US"/>
          </a:p>
        </p:txBody>
      </p:sp>
    </p:spTree>
    <p:extLst>
      <p:ext uri="{BB962C8B-B14F-4D97-AF65-F5344CB8AC3E}">
        <p14:creationId xmlns:p14="http://schemas.microsoft.com/office/powerpoint/2010/main" val="1855962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24</a:t>
            </a:fld>
            <a:endParaRPr lang="en-US"/>
          </a:p>
        </p:txBody>
      </p:sp>
    </p:spTree>
    <p:extLst>
      <p:ext uri="{BB962C8B-B14F-4D97-AF65-F5344CB8AC3E}">
        <p14:creationId xmlns:p14="http://schemas.microsoft.com/office/powerpoint/2010/main" val="1855962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25</a:t>
            </a:fld>
            <a:endParaRPr lang="en-US"/>
          </a:p>
        </p:txBody>
      </p:sp>
    </p:spTree>
    <p:extLst>
      <p:ext uri="{BB962C8B-B14F-4D97-AF65-F5344CB8AC3E}">
        <p14:creationId xmlns:p14="http://schemas.microsoft.com/office/powerpoint/2010/main" val="1855962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26</a:t>
            </a:fld>
            <a:endParaRPr lang="en-US"/>
          </a:p>
        </p:txBody>
      </p:sp>
    </p:spTree>
    <p:extLst>
      <p:ext uri="{BB962C8B-B14F-4D97-AF65-F5344CB8AC3E}">
        <p14:creationId xmlns:p14="http://schemas.microsoft.com/office/powerpoint/2010/main" val="18559622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27</a:t>
            </a:fld>
            <a:endParaRPr lang="en-US"/>
          </a:p>
        </p:txBody>
      </p:sp>
    </p:spTree>
    <p:extLst>
      <p:ext uri="{BB962C8B-B14F-4D97-AF65-F5344CB8AC3E}">
        <p14:creationId xmlns:p14="http://schemas.microsoft.com/office/powerpoint/2010/main" val="1855962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28</a:t>
            </a:fld>
            <a:endParaRPr lang="en-US"/>
          </a:p>
        </p:txBody>
      </p:sp>
    </p:spTree>
    <p:extLst>
      <p:ext uri="{BB962C8B-B14F-4D97-AF65-F5344CB8AC3E}">
        <p14:creationId xmlns:p14="http://schemas.microsoft.com/office/powerpoint/2010/main" val="18559622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29</a:t>
            </a:fld>
            <a:endParaRPr lang="en-US"/>
          </a:p>
        </p:txBody>
      </p:sp>
    </p:spTree>
    <p:extLst>
      <p:ext uri="{BB962C8B-B14F-4D97-AF65-F5344CB8AC3E}">
        <p14:creationId xmlns:p14="http://schemas.microsoft.com/office/powerpoint/2010/main" val="1855962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30</a:t>
            </a:fld>
            <a:endParaRPr lang="en-US"/>
          </a:p>
        </p:txBody>
      </p:sp>
    </p:spTree>
    <p:extLst>
      <p:ext uri="{BB962C8B-B14F-4D97-AF65-F5344CB8AC3E}">
        <p14:creationId xmlns:p14="http://schemas.microsoft.com/office/powerpoint/2010/main" val="1855962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3</a:t>
            </a:fld>
            <a:endParaRPr lang="en-US"/>
          </a:p>
        </p:txBody>
      </p:sp>
    </p:spTree>
    <p:extLst>
      <p:ext uri="{BB962C8B-B14F-4D97-AF65-F5344CB8AC3E}">
        <p14:creationId xmlns:p14="http://schemas.microsoft.com/office/powerpoint/2010/main" val="18559622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31</a:t>
            </a:fld>
            <a:endParaRPr lang="en-US"/>
          </a:p>
        </p:txBody>
      </p:sp>
    </p:spTree>
    <p:extLst>
      <p:ext uri="{BB962C8B-B14F-4D97-AF65-F5344CB8AC3E}">
        <p14:creationId xmlns:p14="http://schemas.microsoft.com/office/powerpoint/2010/main" val="18559622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32</a:t>
            </a:fld>
            <a:endParaRPr lang="en-US"/>
          </a:p>
        </p:txBody>
      </p:sp>
    </p:spTree>
    <p:extLst>
      <p:ext uri="{BB962C8B-B14F-4D97-AF65-F5344CB8AC3E}">
        <p14:creationId xmlns:p14="http://schemas.microsoft.com/office/powerpoint/2010/main" val="18559622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33</a:t>
            </a:fld>
            <a:endParaRPr lang="en-US"/>
          </a:p>
        </p:txBody>
      </p:sp>
    </p:spTree>
    <p:extLst>
      <p:ext uri="{BB962C8B-B14F-4D97-AF65-F5344CB8AC3E}">
        <p14:creationId xmlns:p14="http://schemas.microsoft.com/office/powerpoint/2010/main" val="18559622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34</a:t>
            </a:fld>
            <a:endParaRPr lang="en-US"/>
          </a:p>
        </p:txBody>
      </p:sp>
    </p:spTree>
    <p:extLst>
      <p:ext uri="{BB962C8B-B14F-4D97-AF65-F5344CB8AC3E}">
        <p14:creationId xmlns:p14="http://schemas.microsoft.com/office/powerpoint/2010/main" val="31362740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35</a:t>
            </a:fld>
            <a:endParaRPr lang="en-US"/>
          </a:p>
        </p:txBody>
      </p:sp>
    </p:spTree>
    <p:extLst>
      <p:ext uri="{BB962C8B-B14F-4D97-AF65-F5344CB8AC3E}">
        <p14:creationId xmlns:p14="http://schemas.microsoft.com/office/powerpoint/2010/main" val="15623929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36</a:t>
            </a:fld>
            <a:endParaRPr lang="en-US"/>
          </a:p>
        </p:txBody>
      </p:sp>
    </p:spTree>
    <p:extLst>
      <p:ext uri="{BB962C8B-B14F-4D97-AF65-F5344CB8AC3E}">
        <p14:creationId xmlns:p14="http://schemas.microsoft.com/office/powerpoint/2010/main" val="27375556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37</a:t>
            </a:fld>
            <a:endParaRPr lang="en-US"/>
          </a:p>
        </p:txBody>
      </p:sp>
    </p:spTree>
    <p:extLst>
      <p:ext uri="{BB962C8B-B14F-4D97-AF65-F5344CB8AC3E}">
        <p14:creationId xmlns:p14="http://schemas.microsoft.com/office/powerpoint/2010/main" val="17177527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38</a:t>
            </a:fld>
            <a:endParaRPr lang="en-US"/>
          </a:p>
        </p:txBody>
      </p:sp>
    </p:spTree>
    <p:extLst>
      <p:ext uri="{BB962C8B-B14F-4D97-AF65-F5344CB8AC3E}">
        <p14:creationId xmlns:p14="http://schemas.microsoft.com/office/powerpoint/2010/main" val="14734256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39</a:t>
            </a:fld>
            <a:endParaRPr lang="en-US"/>
          </a:p>
        </p:txBody>
      </p:sp>
    </p:spTree>
    <p:extLst>
      <p:ext uri="{BB962C8B-B14F-4D97-AF65-F5344CB8AC3E}">
        <p14:creationId xmlns:p14="http://schemas.microsoft.com/office/powerpoint/2010/main" val="7910364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40</a:t>
            </a:fld>
            <a:endParaRPr lang="en-US"/>
          </a:p>
        </p:txBody>
      </p:sp>
    </p:spTree>
    <p:extLst>
      <p:ext uri="{BB962C8B-B14F-4D97-AF65-F5344CB8AC3E}">
        <p14:creationId xmlns:p14="http://schemas.microsoft.com/office/powerpoint/2010/main" val="2180058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4</a:t>
            </a:fld>
            <a:endParaRPr lang="en-US"/>
          </a:p>
        </p:txBody>
      </p:sp>
    </p:spTree>
    <p:extLst>
      <p:ext uri="{BB962C8B-B14F-4D97-AF65-F5344CB8AC3E}">
        <p14:creationId xmlns:p14="http://schemas.microsoft.com/office/powerpoint/2010/main" val="18559622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41</a:t>
            </a:fld>
            <a:endParaRPr lang="en-US"/>
          </a:p>
        </p:txBody>
      </p:sp>
    </p:spTree>
    <p:extLst>
      <p:ext uri="{BB962C8B-B14F-4D97-AF65-F5344CB8AC3E}">
        <p14:creationId xmlns:p14="http://schemas.microsoft.com/office/powerpoint/2010/main" val="23036147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42</a:t>
            </a:fld>
            <a:endParaRPr lang="en-US"/>
          </a:p>
        </p:txBody>
      </p:sp>
    </p:spTree>
    <p:extLst>
      <p:ext uri="{BB962C8B-B14F-4D97-AF65-F5344CB8AC3E}">
        <p14:creationId xmlns:p14="http://schemas.microsoft.com/office/powerpoint/2010/main" val="108448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43</a:t>
            </a:fld>
            <a:endParaRPr lang="en-US"/>
          </a:p>
        </p:txBody>
      </p:sp>
    </p:spTree>
    <p:extLst>
      <p:ext uri="{BB962C8B-B14F-4D97-AF65-F5344CB8AC3E}">
        <p14:creationId xmlns:p14="http://schemas.microsoft.com/office/powerpoint/2010/main" val="4347221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44</a:t>
            </a:fld>
            <a:endParaRPr lang="en-US"/>
          </a:p>
        </p:txBody>
      </p:sp>
    </p:spTree>
    <p:extLst>
      <p:ext uri="{BB962C8B-B14F-4D97-AF65-F5344CB8AC3E}">
        <p14:creationId xmlns:p14="http://schemas.microsoft.com/office/powerpoint/2010/main" val="3097854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45</a:t>
            </a:fld>
            <a:endParaRPr lang="en-US"/>
          </a:p>
        </p:txBody>
      </p:sp>
    </p:spTree>
    <p:extLst>
      <p:ext uri="{BB962C8B-B14F-4D97-AF65-F5344CB8AC3E}">
        <p14:creationId xmlns:p14="http://schemas.microsoft.com/office/powerpoint/2010/main" val="8913705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46</a:t>
            </a:fld>
            <a:endParaRPr lang="en-US"/>
          </a:p>
        </p:txBody>
      </p:sp>
    </p:spTree>
    <p:extLst>
      <p:ext uri="{BB962C8B-B14F-4D97-AF65-F5344CB8AC3E}">
        <p14:creationId xmlns:p14="http://schemas.microsoft.com/office/powerpoint/2010/main" val="29952852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47</a:t>
            </a:fld>
            <a:endParaRPr lang="en-US"/>
          </a:p>
        </p:txBody>
      </p:sp>
    </p:spTree>
    <p:extLst>
      <p:ext uri="{BB962C8B-B14F-4D97-AF65-F5344CB8AC3E}">
        <p14:creationId xmlns:p14="http://schemas.microsoft.com/office/powerpoint/2010/main" val="577200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48</a:t>
            </a:fld>
            <a:endParaRPr lang="en-US"/>
          </a:p>
        </p:txBody>
      </p:sp>
    </p:spTree>
    <p:extLst>
      <p:ext uri="{BB962C8B-B14F-4D97-AF65-F5344CB8AC3E}">
        <p14:creationId xmlns:p14="http://schemas.microsoft.com/office/powerpoint/2010/main" val="24431363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49</a:t>
            </a:fld>
            <a:endParaRPr lang="en-US"/>
          </a:p>
        </p:txBody>
      </p:sp>
    </p:spTree>
    <p:extLst>
      <p:ext uri="{BB962C8B-B14F-4D97-AF65-F5344CB8AC3E}">
        <p14:creationId xmlns:p14="http://schemas.microsoft.com/office/powerpoint/2010/main" val="10951569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50</a:t>
            </a:fld>
            <a:endParaRPr lang="en-US"/>
          </a:p>
        </p:txBody>
      </p:sp>
    </p:spTree>
    <p:extLst>
      <p:ext uri="{BB962C8B-B14F-4D97-AF65-F5344CB8AC3E}">
        <p14:creationId xmlns:p14="http://schemas.microsoft.com/office/powerpoint/2010/main" val="1381654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5</a:t>
            </a:fld>
            <a:endParaRPr lang="en-US"/>
          </a:p>
        </p:txBody>
      </p:sp>
    </p:spTree>
    <p:extLst>
      <p:ext uri="{BB962C8B-B14F-4D97-AF65-F5344CB8AC3E}">
        <p14:creationId xmlns:p14="http://schemas.microsoft.com/office/powerpoint/2010/main" val="18559622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51</a:t>
            </a:fld>
            <a:endParaRPr lang="en-US"/>
          </a:p>
        </p:txBody>
      </p:sp>
    </p:spTree>
    <p:extLst>
      <p:ext uri="{BB962C8B-B14F-4D97-AF65-F5344CB8AC3E}">
        <p14:creationId xmlns:p14="http://schemas.microsoft.com/office/powerpoint/2010/main" val="20544495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52</a:t>
            </a:fld>
            <a:endParaRPr lang="en-US"/>
          </a:p>
        </p:txBody>
      </p:sp>
    </p:spTree>
    <p:extLst>
      <p:ext uri="{BB962C8B-B14F-4D97-AF65-F5344CB8AC3E}">
        <p14:creationId xmlns:p14="http://schemas.microsoft.com/office/powerpoint/2010/main" val="12897638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53</a:t>
            </a:fld>
            <a:endParaRPr lang="en-US"/>
          </a:p>
        </p:txBody>
      </p:sp>
    </p:spTree>
    <p:extLst>
      <p:ext uri="{BB962C8B-B14F-4D97-AF65-F5344CB8AC3E}">
        <p14:creationId xmlns:p14="http://schemas.microsoft.com/office/powerpoint/2010/main" val="6974493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54</a:t>
            </a:fld>
            <a:endParaRPr lang="en-US"/>
          </a:p>
        </p:txBody>
      </p:sp>
    </p:spTree>
    <p:extLst>
      <p:ext uri="{BB962C8B-B14F-4D97-AF65-F5344CB8AC3E}">
        <p14:creationId xmlns:p14="http://schemas.microsoft.com/office/powerpoint/2010/main" val="1855962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6</a:t>
            </a:fld>
            <a:endParaRPr lang="en-US"/>
          </a:p>
        </p:txBody>
      </p:sp>
    </p:spTree>
    <p:extLst>
      <p:ext uri="{BB962C8B-B14F-4D97-AF65-F5344CB8AC3E}">
        <p14:creationId xmlns:p14="http://schemas.microsoft.com/office/powerpoint/2010/main" val="1855962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8</a:t>
            </a:fld>
            <a:endParaRPr lang="en-US"/>
          </a:p>
        </p:txBody>
      </p:sp>
    </p:spTree>
    <p:extLst>
      <p:ext uri="{BB962C8B-B14F-4D97-AF65-F5344CB8AC3E}">
        <p14:creationId xmlns:p14="http://schemas.microsoft.com/office/powerpoint/2010/main" val="1855962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9</a:t>
            </a:fld>
            <a:endParaRPr lang="en-US"/>
          </a:p>
        </p:txBody>
      </p:sp>
    </p:spTree>
    <p:extLst>
      <p:ext uri="{BB962C8B-B14F-4D97-AF65-F5344CB8AC3E}">
        <p14:creationId xmlns:p14="http://schemas.microsoft.com/office/powerpoint/2010/main" val="2250998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794E77D-56C9-40BC-A974-2809ECC4F5FF}" type="slidenum">
              <a:rPr lang="en-US" smtClean="0"/>
              <a:t>10</a:t>
            </a:fld>
            <a:endParaRPr lang="en-US"/>
          </a:p>
        </p:txBody>
      </p:sp>
    </p:spTree>
    <p:extLst>
      <p:ext uri="{BB962C8B-B14F-4D97-AF65-F5344CB8AC3E}">
        <p14:creationId xmlns:p14="http://schemas.microsoft.com/office/powerpoint/2010/main" val="18559622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a:srcRect/>
          <a:stretch>
            <a:fillRect/>
          </a:stretch>
        </p:blipFill>
        <p:spPr>
          <a:xfrm>
            <a:off x="0" y="1712976"/>
            <a:ext cx="2286000" cy="5145024"/>
          </a:xfrm>
          <a:prstGeom prst="rect">
            <a:avLst/>
          </a:prstGeom>
        </p:spPr>
      </p:pic>
      <p:pic>
        <p:nvPicPr>
          <p:cNvPr id="11" name="Picture 10"/>
          <p:cNvPicPr>
            <a:picLocks noChangeAspect="1"/>
          </p:cNvPicPr>
          <p:nvPr/>
        </p:nvPicPr>
        <p:blipFill>
          <a:blip r:embed="rId3"/>
          <a:srcRect/>
          <a:stretch>
            <a:fillRect/>
          </a:stretch>
        </p:blipFill>
        <p:spPr>
          <a:xfrm>
            <a:off x="377" y="283"/>
            <a:ext cx="9143245" cy="6857434"/>
          </a:xfrm>
          <a:prstGeom prst="rect">
            <a:avLst/>
          </a:prstGeom>
        </p:spPr>
      </p:pic>
      <p:sp>
        <p:nvSpPr>
          <p:cNvPr id="2" name="Title 1"/>
          <p:cNvSpPr>
            <a:spLocks noGrp="1"/>
          </p:cNvSpPr>
          <p:nvPr>
            <p:ph type="ctrTitle"/>
          </p:nvPr>
        </p:nvSpPr>
        <p:spPr>
          <a:xfrm>
            <a:off x="2819400" y="2667000"/>
            <a:ext cx="5486400" cy="1066800"/>
          </a:xfrm>
        </p:spPr>
        <p:txBody>
          <a:bodyPr lIns="0" tIns="0" rIns="0" bIns="0" anchor="t" anchorCtr="0">
            <a:normAutofit/>
          </a:bodyPr>
          <a:lstStyle>
            <a:lvl1pPr algn="l">
              <a:defRPr sz="3800" b="0">
                <a:solidFill>
                  <a:schemeClr val="tx1"/>
                </a:solidFill>
                <a:latin typeface="Arial Narrow" pitchFamily="34" charset="0"/>
              </a:defRPr>
            </a:lvl1pPr>
          </a:lstStyle>
          <a:p>
            <a:r>
              <a:rPr lang="en-US"/>
              <a:t>Click to edit Master title style</a:t>
            </a:r>
          </a:p>
        </p:txBody>
      </p:sp>
      <p:sp>
        <p:nvSpPr>
          <p:cNvPr id="3" name="Subtitle 2"/>
          <p:cNvSpPr>
            <a:spLocks noGrp="1"/>
          </p:cNvSpPr>
          <p:nvPr>
            <p:ph type="subTitle" idx="1"/>
          </p:nvPr>
        </p:nvSpPr>
        <p:spPr>
          <a:xfrm>
            <a:off x="2798064" y="3810000"/>
            <a:ext cx="5524500" cy="609600"/>
          </a:xfrm>
        </p:spPr>
        <p:txBody>
          <a:bodyPr lIns="0" tIns="0" rIns="0" bIns="0">
            <a:normAutofit/>
          </a:bodyPr>
          <a:lstStyle>
            <a:lvl1pPr marL="0" indent="0" algn="l">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Box 9"/>
          <p:cNvSpPr txBox="1"/>
          <p:nvPr/>
        </p:nvSpPr>
        <p:spPr>
          <a:xfrm>
            <a:off x="2816352" y="6324600"/>
            <a:ext cx="5867400" cy="353943"/>
          </a:xfrm>
          <a:prstGeom prst="rect">
            <a:avLst/>
          </a:prstGeom>
          <a:noFill/>
        </p:spPr>
        <p:txBody>
          <a:bodyPr wrap="square" lIns="0" tIns="0" rIns="0" bIns="0" rtlCol="0">
            <a:spAutoFit/>
          </a:bodyPr>
          <a:lstStyle/>
          <a:p>
            <a:pPr>
              <a:spcAft>
                <a:spcPts val="600"/>
              </a:spcAft>
            </a:pPr>
            <a:r>
              <a:rPr lang="en-US" sz="1000" spc="200" baseline="0">
                <a:solidFill>
                  <a:schemeClr val="tx1">
                    <a:lumMod val="50000"/>
                    <a:lumOff val="50000"/>
                  </a:schemeClr>
                </a:solidFill>
              </a:rPr>
              <a:t>GREENBERG TRAURIG, LLP | ATTORNEYS AT LAW | WWW.GTLAW.COM</a:t>
            </a:r>
          </a:p>
          <a:p>
            <a:r>
              <a:rPr lang="en-US" sz="800" spc="0" baseline="0">
                <a:solidFill>
                  <a:schemeClr val="tx1">
                    <a:lumMod val="50000"/>
                    <a:lumOff val="50000"/>
                  </a:schemeClr>
                </a:solidFill>
              </a:rPr>
              <a:t>©2019 Troy A. Eid. All rights reserved.</a:t>
            </a:r>
          </a:p>
        </p:txBody>
      </p:sp>
      <p:pic>
        <p:nvPicPr>
          <p:cNvPr id="12" name="Picture 11"/>
          <p:cNvPicPr>
            <a:picLocks noChangeAspect="1"/>
          </p:cNvPicPr>
          <p:nvPr/>
        </p:nvPicPr>
        <p:blipFill>
          <a:blip r:embed="rId4"/>
          <a:srcRect/>
          <a:stretch>
            <a:fillRect/>
          </a:stretch>
        </p:blipFill>
        <p:spPr>
          <a:xfrm>
            <a:off x="2286000" y="838200"/>
            <a:ext cx="3200400" cy="520182"/>
          </a:xfrm>
          <a:prstGeom prst="rect">
            <a:avLst/>
          </a:prstGeom>
        </p:spPr>
      </p:pic>
    </p:spTree>
    <p:extLst>
      <p:ext uri="{BB962C8B-B14F-4D97-AF65-F5344CB8AC3E}">
        <p14:creationId xmlns:p14="http://schemas.microsoft.com/office/powerpoint/2010/main" val="19689844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a:srcRect/>
          <a:stretch>
            <a:fillRect/>
          </a:stretch>
        </p:blipFill>
        <p:spPr>
          <a:xfrm>
            <a:off x="377" y="283"/>
            <a:ext cx="9143245" cy="6857434"/>
          </a:xfrm>
          <a:prstGeom prst="rect">
            <a:avLst/>
          </a:prstGeom>
        </p:spPr>
      </p:pic>
      <p:sp>
        <p:nvSpPr>
          <p:cNvPr id="2" name="Title 1"/>
          <p:cNvSpPr>
            <a:spLocks noGrp="1"/>
          </p:cNvSpPr>
          <p:nvPr>
            <p:ph type="title"/>
          </p:nvPr>
        </p:nvSpPr>
        <p:spPr>
          <a:xfrm>
            <a:off x="1481138" y="990600"/>
            <a:ext cx="7086600" cy="856488"/>
          </a:xfrm>
        </p:spPr>
        <p:txBody>
          <a:bodyPr lIns="0" tIns="0" rIns="0" bIns="0" anchor="t" anchorCtr="0">
            <a:normAutofit/>
          </a:bodyPr>
          <a:lstStyle>
            <a:lvl1pPr algn="l">
              <a:defRPr sz="3200">
                <a:solidFill>
                  <a:schemeClr val="bg1">
                    <a:lumMod val="50000"/>
                  </a:schemeClr>
                </a:solidFill>
                <a:latin typeface="Arial Narrow" pitchFamily="34" charset="0"/>
              </a:defRPr>
            </a:lvl1pPr>
          </a:lstStyle>
          <a:p>
            <a:r>
              <a:rPr lang="en-US"/>
              <a:t>Click to edit Master title style</a:t>
            </a:r>
          </a:p>
        </p:txBody>
      </p:sp>
      <p:sp>
        <p:nvSpPr>
          <p:cNvPr id="3" name="Content Placeholder 2"/>
          <p:cNvSpPr>
            <a:spLocks noGrp="1"/>
          </p:cNvSpPr>
          <p:nvPr>
            <p:ph idx="1"/>
          </p:nvPr>
        </p:nvSpPr>
        <p:spPr>
          <a:xfrm>
            <a:off x="1481138" y="1828800"/>
            <a:ext cx="7129462" cy="4343400"/>
          </a:xfrm>
        </p:spPr>
        <p:txBody>
          <a:bodyPr lIns="0" tIns="0" rIns="0" bIns="0"/>
          <a:lstStyle>
            <a:lvl1pPr marL="342900" indent="-342900">
              <a:spcBef>
                <a:spcPct val="0"/>
              </a:spcBef>
              <a:spcAft>
                <a:spcPts val="1200"/>
              </a:spcAft>
              <a:buClr>
                <a:srgbClr val="8FD400"/>
              </a:buClr>
              <a:buSzPct val="110000"/>
              <a:buFont typeface="Calibri" pitchFamily="34" charset="0"/>
              <a:buChar char="&gt;"/>
              <a:defRPr sz="2400"/>
            </a:lvl1pPr>
            <a:lvl2pPr marL="742950" indent="-285750">
              <a:spcBef>
                <a:spcPct val="0"/>
              </a:spcBef>
              <a:spcAft>
                <a:spcPts val="1200"/>
              </a:spcAft>
              <a:buClr>
                <a:schemeClr val="tx1">
                  <a:lumMod val="50000"/>
                  <a:lumOff val="50000"/>
                </a:schemeClr>
              </a:buClr>
              <a:buFont typeface="Calibri" pitchFamily="34" charset="0"/>
              <a:buChar char="–"/>
              <a:defRPr sz="2200"/>
            </a:lvl2pPr>
            <a:lvl3pPr marL="1143000" indent="-228600">
              <a:spcBef>
                <a:spcPct val="0"/>
              </a:spcBef>
              <a:spcAft>
                <a:spcPts val="1200"/>
              </a:spcAft>
              <a:buClr>
                <a:schemeClr val="bg1">
                  <a:lumMod val="50000"/>
                </a:schemeClr>
              </a:buClr>
              <a:buFont typeface="Wingdings" pitchFamily="2" charset="2"/>
              <a:buChar char="§"/>
              <a:defRPr sz="2000"/>
            </a:lvl3pPr>
            <a:lvl4pPr marL="1600200" indent="-228600">
              <a:spcBef>
                <a:spcPct val="0"/>
              </a:spcBef>
              <a:spcAft>
                <a:spcPts val="1200"/>
              </a:spcAft>
              <a:buClr>
                <a:schemeClr val="bg1">
                  <a:lumMod val="50000"/>
                </a:schemeClr>
              </a:buClr>
              <a:buFont typeface="Arial" pitchFamily="34" charset="0"/>
              <a:buChar char="•"/>
              <a:defRPr sz="1800"/>
            </a:lvl4pPr>
            <a:lvl5pPr marL="2057400" indent="-228600">
              <a:spcBef>
                <a:spcPct val="0"/>
              </a:spcBef>
              <a:spcAft>
                <a:spcPts val="1200"/>
              </a:spcAft>
              <a:buClr>
                <a:schemeClr val="bg1">
                  <a:lumMod val="50000"/>
                </a:schemeClr>
              </a:buClr>
              <a:buSzPct val="90000"/>
              <a:buFont typeface="Courier New" pitchFamily="49" charset="0"/>
              <a:buChar char="o"/>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p:nvPicPr>
        <p:blipFill>
          <a:blip r:embed="rId3"/>
          <a:srcRect/>
          <a:stretch>
            <a:fillRect/>
          </a:stretch>
        </p:blipFill>
        <p:spPr>
          <a:xfrm>
            <a:off x="1487424" y="291151"/>
            <a:ext cx="1828800" cy="297247"/>
          </a:xfrm>
          <a:prstGeom prst="rect">
            <a:avLst/>
          </a:prstGeom>
        </p:spPr>
      </p:pic>
      <p:sp>
        <p:nvSpPr>
          <p:cNvPr id="29" name="Slide Number Placeholder 28"/>
          <p:cNvSpPr>
            <a:spLocks noGrp="1"/>
          </p:cNvSpPr>
          <p:nvPr>
            <p:ph type="sldNum" sz="quarter" idx="12"/>
          </p:nvPr>
        </p:nvSpPr>
        <p:spPr>
          <a:xfrm>
            <a:off x="8458200" y="6492875"/>
            <a:ext cx="457200" cy="365125"/>
          </a:xfrm>
        </p:spPr>
        <p:txBody>
          <a:bodyPr/>
          <a:lstStyle>
            <a:lvl1pPr>
              <a:defRPr sz="900"/>
            </a:lvl1pPr>
          </a:lstStyle>
          <a:p>
            <a:fld id="{345A27BD-2DAD-4439-AB1A-6612041CC609}" type="slidenum">
              <a:rPr lang="en-US" smtClean="0"/>
              <a:t>‹#›</a:t>
            </a:fld>
            <a:endParaRPr lang="en-US"/>
          </a:p>
        </p:txBody>
      </p:sp>
      <p:sp>
        <p:nvSpPr>
          <p:cNvPr id="30" name="TextBox 29"/>
          <p:cNvSpPr txBox="1"/>
          <p:nvPr/>
        </p:nvSpPr>
        <p:spPr>
          <a:xfrm>
            <a:off x="2590800" y="6555292"/>
            <a:ext cx="5867400" cy="230832"/>
          </a:xfrm>
          <a:prstGeom prst="rect">
            <a:avLst/>
          </a:prstGeom>
          <a:noFill/>
        </p:spPr>
        <p:txBody>
          <a:bodyPr wrap="square" rtlCol="0">
            <a:spAutoFit/>
          </a:bodyPr>
          <a:lstStyle/>
          <a:p>
            <a:pPr marL="0" indent="0" algn="r"/>
            <a:r>
              <a:rPr lang="en-US" sz="900">
                <a:solidFill>
                  <a:schemeClr val="tx1">
                    <a:lumMod val="50000"/>
                    <a:lumOff val="50000"/>
                  </a:schemeClr>
                </a:solidFill>
              </a:rPr>
              <a:t>FEDERAL INDIAN LAW: A Brief</a:t>
            </a:r>
            <a:r>
              <a:rPr lang="en-US" sz="900" baseline="0">
                <a:solidFill>
                  <a:schemeClr val="tx1">
                    <a:lumMod val="50000"/>
                    <a:lumOff val="50000"/>
                  </a:schemeClr>
                </a:solidFill>
              </a:rPr>
              <a:t> Introduction</a:t>
            </a:r>
            <a:endParaRPr lang="en-US" sz="900">
              <a:solidFill>
                <a:schemeClr val="tx1">
                  <a:lumMod val="50000"/>
                  <a:lumOff val="50000"/>
                </a:schemeClr>
              </a:solidFill>
            </a:endParaRPr>
          </a:p>
        </p:txBody>
      </p:sp>
      <p:sp>
        <p:nvSpPr>
          <p:cNvPr id="9" name="TextBox 8"/>
          <p:cNvSpPr txBox="1"/>
          <p:nvPr/>
        </p:nvSpPr>
        <p:spPr>
          <a:xfrm>
            <a:off x="1481138" y="6605651"/>
            <a:ext cx="3048000" cy="138499"/>
          </a:xfrm>
          <a:prstGeom prst="rect">
            <a:avLst/>
          </a:prstGeom>
          <a:noFill/>
        </p:spPr>
        <p:txBody>
          <a:bodyPr wrap="square" lIns="0" tIns="0" rIns="0" bIns="0" rtlCol="0">
            <a:spAutoFit/>
          </a:bodyPr>
          <a:lstStyle/>
          <a:p>
            <a:pPr algn="l"/>
            <a:r>
              <a:rPr lang="en-US" sz="900">
                <a:solidFill>
                  <a:schemeClr val="tx1">
                    <a:lumMod val="50000"/>
                    <a:lumOff val="50000"/>
                  </a:schemeClr>
                </a:solidFill>
              </a:rPr>
              <a:t>Greenberg Traurig, LLP | gtlaw.com</a:t>
            </a:r>
          </a:p>
        </p:txBody>
      </p:sp>
    </p:spTree>
    <p:extLst>
      <p:ext uri="{BB962C8B-B14F-4D97-AF65-F5344CB8AC3E}">
        <p14:creationId xmlns:p14="http://schemas.microsoft.com/office/powerpoint/2010/main" val="305948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3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3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3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3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TEST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811D7-D435-4211-8BDC-72DFAA7B67BB}" type="slidenum">
              <a:rPr lang="en-US" smtClean="0"/>
              <a:t>‹#›</a:t>
            </a:fld>
            <a:endParaRPr lang="en-US"/>
          </a:p>
        </p:txBody>
      </p:sp>
    </p:spTree>
    <p:extLst>
      <p:ext uri="{BB962C8B-B14F-4D97-AF65-F5344CB8AC3E}">
        <p14:creationId xmlns:p14="http://schemas.microsoft.com/office/powerpoint/2010/main" val="1047815893"/>
      </p:ext>
    </p:extLst>
  </p:cSld>
  <p:clrMap bg1="lt1" tx1="dk1" bg2="lt2" tx2="dk2" accent1="accent1" accent2="accent2" accent3="accent3" accent4="accent4" accent5="accent5" accent6="accent6" hlink="hlink" folHlink="folHlink"/>
  <p:sldLayoutIdLst>
    <p:sldLayoutId id="2147483664" r:id="rId1"/>
    <p:sldLayoutId id="2147483665" r:id="rId2"/>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hyperlink" Target="http://www.gtlaw.com/" TargetMode="External"/><Relationship Id="rId4" Type="http://schemas.openxmlformats.org/officeDocument/2006/relationships/hyperlink" Target="mailto:eidt@gtlaw.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2667000"/>
            <a:ext cx="5486400" cy="1447800"/>
          </a:xfrm>
        </p:spPr>
        <p:txBody>
          <a:bodyPr>
            <a:normAutofit/>
          </a:bodyPr>
          <a:lstStyle/>
          <a:p>
            <a:pPr algn="ctr"/>
            <a:r>
              <a:rPr lang="en-US" sz="3200" b="1">
                <a:latin typeface="+mn-lt"/>
              </a:rPr>
              <a:t>FEDERAL INDIAN LAW:</a:t>
            </a:r>
            <a:br>
              <a:rPr lang="en-US" sz="3200" b="1">
                <a:latin typeface="+mn-lt"/>
              </a:rPr>
            </a:br>
            <a:r>
              <a:rPr lang="en-US" sz="3200" b="1" i="1">
                <a:latin typeface="+mn-lt"/>
              </a:rPr>
              <a:t>A Brief Introduction</a:t>
            </a:r>
          </a:p>
        </p:txBody>
      </p:sp>
      <p:sp>
        <p:nvSpPr>
          <p:cNvPr id="3" name="Subtitle 2"/>
          <p:cNvSpPr>
            <a:spLocks noGrp="1"/>
          </p:cNvSpPr>
          <p:nvPr>
            <p:ph type="subTitle" idx="1"/>
          </p:nvPr>
        </p:nvSpPr>
        <p:spPr>
          <a:xfrm>
            <a:off x="2590800" y="3810000"/>
            <a:ext cx="6248400" cy="2133600"/>
          </a:xfrm>
        </p:spPr>
        <p:txBody>
          <a:bodyPr>
            <a:normAutofit fontScale="55000" lnSpcReduction="20000"/>
          </a:bodyPr>
          <a:lstStyle/>
          <a:p>
            <a:pPr algn="ctr"/>
            <a:r>
              <a:rPr lang="en-US" sz="3800" b="1">
                <a:solidFill>
                  <a:schemeClr val="tx1"/>
                </a:solidFill>
              </a:rPr>
              <a:t>By Troy A. Eid</a:t>
            </a:r>
          </a:p>
          <a:p>
            <a:pPr algn="ctr"/>
            <a:r>
              <a:rPr lang="en-US" sz="3400" b="1">
                <a:solidFill>
                  <a:schemeClr val="tx1"/>
                </a:solidFill>
              </a:rPr>
              <a:t>Co-Chair, American Indian Law Practice Group</a:t>
            </a:r>
            <a:br>
              <a:rPr lang="en-US" sz="3400" b="1">
                <a:solidFill>
                  <a:schemeClr val="tx1"/>
                </a:solidFill>
              </a:rPr>
            </a:br>
            <a:r>
              <a:rPr lang="en-US" sz="3400" b="1">
                <a:solidFill>
                  <a:schemeClr val="tx1"/>
                </a:solidFill>
              </a:rPr>
              <a:t>U.S. Attorney for Colorado (2006-09)</a:t>
            </a:r>
            <a:br>
              <a:rPr lang="en-US" sz="3400" b="1">
                <a:solidFill>
                  <a:schemeClr val="tx1"/>
                </a:solidFill>
              </a:rPr>
            </a:br>
            <a:r>
              <a:rPr lang="en-US" sz="3400" b="1">
                <a:solidFill>
                  <a:schemeClr val="tx1"/>
                </a:solidFill>
              </a:rPr>
              <a:t>Chair,  Indian Law &amp; Order Commission (2010-14)</a:t>
            </a:r>
          </a:p>
          <a:p>
            <a:pPr algn="ctr"/>
            <a:endParaRPr lang="en-US" sz="2600" b="1">
              <a:solidFill>
                <a:schemeClr val="tx1"/>
              </a:solidFill>
            </a:endParaRPr>
          </a:p>
          <a:p>
            <a:pPr algn="ctr"/>
            <a:r>
              <a:rPr lang="en-US" sz="3200" b="1">
                <a:solidFill>
                  <a:schemeClr val="tx1"/>
                </a:solidFill>
              </a:rPr>
              <a:t>Denver Indian Center</a:t>
            </a:r>
          </a:p>
          <a:p>
            <a:pPr algn="ctr"/>
            <a:r>
              <a:rPr lang="en-US" sz="3200" b="1">
                <a:solidFill>
                  <a:schemeClr val="tx1"/>
                </a:solidFill>
              </a:rPr>
              <a:t>Denver, CO</a:t>
            </a:r>
          </a:p>
          <a:p>
            <a:pPr algn="ctr"/>
            <a:r>
              <a:rPr lang="en-US" sz="3200" b="1">
                <a:solidFill>
                  <a:schemeClr val="tx1"/>
                </a:solidFill>
              </a:rPr>
              <a:t>August 14, 2019</a:t>
            </a:r>
          </a:p>
          <a:p>
            <a:pPr algn="r"/>
            <a:endParaRPr lang="en-US">
              <a:solidFill>
                <a:schemeClr val="tx1"/>
              </a:solidFill>
            </a:endParaRPr>
          </a:p>
        </p:txBody>
      </p:sp>
      <p:pic>
        <p:nvPicPr>
          <p:cNvPr id="1027" name="Picture 3"/>
          <p:cNvPicPr>
            <a:picLocks noChangeAspect="1" noChangeArrowheads="1"/>
          </p:cNvPicPr>
          <p:nvPr/>
        </p:nvPicPr>
        <p:blipFill>
          <a:blip r:embed="rId3"/>
          <a:srcRect/>
          <a:stretch>
            <a:fillRect/>
          </a:stretch>
        </p:blipFill>
        <p:spPr>
          <a:xfrm>
            <a:off x="0" y="1676400"/>
            <a:ext cx="2347532"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204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Slide Number Placeholder 4"/>
          <p:cNvSpPr>
            <a:spLocks noGrp="1"/>
          </p:cNvSpPr>
          <p:nvPr>
            <p:ph type="sldNum" sz="quarter" idx="12"/>
          </p:nvPr>
        </p:nvSpPr>
        <p:spPr/>
        <p:txBody>
          <a:bodyPr/>
          <a:lstStyle/>
          <a:p>
            <a:fld id="{1C8811D7-D435-4211-8BDC-72DFAA7B67BB}" type="slidenum">
              <a:rPr lang="en-US" smtClean="0"/>
              <a:t>10</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descr="C:\Users\spruitenburgg\Desktop\image16-04-2015-17.13.02.jpg"/>
          <p:cNvPicPr>
            <a:picLocks noGrp="1" noChangeAspect="1" noChangeArrowheads="1"/>
          </p:cNvPicPr>
          <p:nvPr>
            <p:ph idx="1"/>
          </p:nvPr>
        </p:nvPicPr>
        <p:blipFill>
          <a:blip r:embed="rId4"/>
          <a:srcRect/>
          <a:stretch>
            <a:fillRect/>
          </a:stretch>
        </p:blipFill>
        <p:spPr>
          <a:xfrm>
            <a:off x="1143000" y="1295400"/>
            <a:ext cx="7847216"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059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Slide Number Placeholder 4"/>
          <p:cNvSpPr>
            <a:spLocks noGrp="1"/>
          </p:cNvSpPr>
          <p:nvPr>
            <p:ph type="sldNum" sz="quarter" idx="12"/>
          </p:nvPr>
        </p:nvSpPr>
        <p:spPr/>
        <p:txBody>
          <a:bodyPr/>
          <a:lstStyle/>
          <a:p>
            <a:fld id="{1C8811D7-D435-4211-8BDC-72DFAA7B67BB}" type="slidenum">
              <a:rPr lang="en-US" smtClean="0"/>
              <a:t>11</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C:\Users\spruitenburgg\Desktop\afig3.gif"/>
          <p:cNvPicPr>
            <a:picLocks noGrp="1" noChangeAspect="1" noChangeArrowheads="1"/>
          </p:cNvPicPr>
          <p:nvPr>
            <p:ph idx="1"/>
          </p:nvPr>
        </p:nvPicPr>
        <p:blipFill>
          <a:blip r:embed="rId4"/>
          <a:srcRect/>
          <a:stretch>
            <a:fillRect/>
          </a:stretch>
        </p:blipFill>
        <p:spPr>
          <a:xfrm>
            <a:off x="1752600" y="1137557"/>
            <a:ext cx="6546475"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133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tx1"/>
                </a:solidFill>
                <a:latin typeface="Arial" panose="020B0604020202020204" pitchFamily="34" charset="0"/>
                <a:cs typeface="Arial" panose="020B0604020202020204" pitchFamily="34" charset="0"/>
              </a:rPr>
              <a:t>THE WEALTH OF TRIBAL NATIONS</a:t>
            </a:r>
            <a:endParaRPr lang="en-US" b="1">
              <a:solidFill>
                <a:schemeClr val="tx1"/>
              </a:solidFill>
            </a:endParaRPr>
          </a:p>
        </p:txBody>
      </p:sp>
      <p:sp>
        <p:nvSpPr>
          <p:cNvPr id="3" name="Content Placeholder 2"/>
          <p:cNvSpPr>
            <a:spLocks noGrp="1"/>
          </p:cNvSpPr>
          <p:nvPr>
            <p:ph idx="1"/>
          </p:nvPr>
        </p:nvSpPr>
        <p:spPr>
          <a:xfrm>
            <a:off x="1447800" y="5105400"/>
            <a:ext cx="7129462" cy="1295400"/>
          </a:xfrm>
        </p:spPr>
        <p:txBody>
          <a:bodyPr>
            <a:normAutofit/>
          </a:bodyPr>
          <a:lstStyle/>
          <a:p>
            <a:pPr marL="914400" indent="-457200">
              <a:spcBef>
                <a:spcPts val="1200"/>
              </a:spcBef>
              <a:buClrTx/>
              <a:buFont typeface="Arial" panose="020B0604020202020204" pitchFamily="34" charset="0"/>
              <a:buChar char="•"/>
            </a:pPr>
            <a:r>
              <a:rPr lang="en-US" sz="2200">
                <a:latin typeface="Arial" panose="020B0604020202020204" pitchFamily="34" charset="0"/>
                <a:cs typeface="Arial" panose="020B0604020202020204" pitchFamily="34" charset="0"/>
              </a:rPr>
              <a:t>573 Tribes control 56 million acres in continental U.S. plus another 44 million in Alaska.</a:t>
            </a:r>
          </a:p>
          <a:p>
            <a:pPr marL="914400" indent="-457200">
              <a:buClrTx/>
              <a:buFont typeface="Arial" panose="020B0604020202020204" pitchFamily="34" charset="0"/>
              <a:buChar char="•"/>
            </a:pPr>
            <a:r>
              <a:rPr lang="en-US" sz="2200">
                <a:latin typeface="Arial" panose="020B0604020202020204" pitchFamily="34" charset="0"/>
                <a:cs typeface="Arial" panose="020B0604020202020204" pitchFamily="34" charset="0"/>
              </a:rPr>
              <a:t>Indian gaming = $27.4 billion in 2011.</a:t>
            </a:r>
          </a:p>
        </p:txBody>
      </p:sp>
      <p:sp>
        <p:nvSpPr>
          <p:cNvPr id="5" name="Slide Number Placeholder 4"/>
          <p:cNvSpPr>
            <a:spLocks noGrp="1"/>
          </p:cNvSpPr>
          <p:nvPr>
            <p:ph type="sldNum" sz="quarter" idx="12"/>
          </p:nvPr>
        </p:nvSpPr>
        <p:spPr/>
        <p:txBody>
          <a:bodyPr/>
          <a:lstStyle/>
          <a:p>
            <a:fld id="{1C8811D7-D435-4211-8BDC-72DFAA7B67BB}" type="slidenum">
              <a:rPr lang="en-US" smtClean="0"/>
              <a:t>12</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C:\Users\gardunod\AppData\Local\Microsoft\Windows\Temporary Internet Files\Content.Outlook\0CBK10KB\IMG_2870 (3).jpg"/>
          <p:cNvPicPr>
            <a:picLocks noChangeAspect="1" noChangeArrowheads="1"/>
          </p:cNvPicPr>
          <p:nvPr/>
        </p:nvPicPr>
        <p:blipFill>
          <a:blip r:embed="rId4"/>
          <a:srcRect/>
          <a:stretch>
            <a:fillRect/>
          </a:stretch>
        </p:blipFill>
        <p:spPr>
          <a:xfrm>
            <a:off x="1219200" y="1727200"/>
            <a:ext cx="75438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6390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tx1"/>
                </a:solidFill>
                <a:latin typeface="Arial" panose="020B0604020202020204" pitchFamily="34" charset="0"/>
                <a:cs typeface="Arial" panose="020B0604020202020204" pitchFamily="34" charset="0"/>
              </a:rPr>
              <a:t>THE WEALTH OF TRIBAL NATIONS</a:t>
            </a:r>
            <a:endParaRPr lang="en-US" b="1">
              <a:solidFill>
                <a:schemeClr val="tx1"/>
              </a:solidFill>
            </a:endParaRPr>
          </a:p>
        </p:txBody>
      </p:sp>
      <p:sp>
        <p:nvSpPr>
          <p:cNvPr id="3" name="Content Placeholder 2"/>
          <p:cNvSpPr>
            <a:spLocks noGrp="1"/>
          </p:cNvSpPr>
          <p:nvPr>
            <p:ph idx="1"/>
          </p:nvPr>
        </p:nvSpPr>
        <p:spPr/>
        <p:txBody>
          <a:bodyPr>
            <a:normAutofit/>
          </a:bodyPr>
          <a:lstStyle/>
          <a:p>
            <a:pPr marL="685800" lvl="0" indent="-228600">
              <a:buFont typeface="Wingdings" panose="05000000000000000000" pitchFamily="2" charset="2"/>
              <a:buChar char="q"/>
            </a:pPr>
            <a:endParaRPr lang="en-US" b="1">
              <a:solidFill>
                <a:prstClr val="black"/>
              </a:solidFill>
            </a:endParaRPr>
          </a:p>
          <a:p>
            <a:pPr marL="685800" lvl="0" indent="-228600">
              <a:buClrTx/>
              <a:buFont typeface="Wingdings" panose="05000000000000000000" pitchFamily="2" charset="2"/>
              <a:buChar char="q"/>
            </a:pPr>
            <a:r>
              <a:rPr lang="en-US" b="1">
                <a:solidFill>
                  <a:prstClr val="black"/>
                </a:solidFill>
                <a:latin typeface="Arial" panose="020B0604020202020204" pitchFamily="34" charset="0"/>
                <a:cs typeface="Arial" panose="020B0604020202020204" pitchFamily="34" charset="0"/>
              </a:rPr>
              <a:t>Seminole Tribe of Florida</a:t>
            </a:r>
          </a:p>
          <a:p>
            <a:pPr marL="1146175" lvl="0">
              <a:spcAft>
                <a:spcPts val="600"/>
              </a:spcAft>
              <a:buClrTx/>
              <a:buFont typeface="Arial" panose="020B0604020202020204" pitchFamily="34" charset="0"/>
              <a:buChar char="•"/>
            </a:pPr>
            <a:r>
              <a:rPr lang="en-US">
                <a:solidFill>
                  <a:prstClr val="black"/>
                </a:solidFill>
                <a:latin typeface="Arial" panose="020B0604020202020204" pitchFamily="34" charset="0"/>
                <a:cs typeface="Arial" panose="020B0604020202020204" pitchFamily="34" charset="0"/>
              </a:rPr>
              <a:t>Bought Hard Rock Café                               International in ’07 for $965</a:t>
            </a:r>
          </a:p>
          <a:p>
            <a:pPr marL="1144588" lvl="0" indent="-341313" defTabSz="230188">
              <a:spcAft>
                <a:spcPts val="600"/>
              </a:spcAft>
              <a:buClrTx/>
              <a:buNone/>
            </a:pPr>
            <a:r>
              <a:rPr lang="en-US">
                <a:solidFill>
                  <a:prstClr val="black"/>
                </a:solidFill>
                <a:latin typeface="Arial" panose="020B0604020202020204" pitchFamily="34" charset="0"/>
                <a:cs typeface="Arial" panose="020B0604020202020204" pitchFamily="34" charset="0"/>
              </a:rPr>
              <a:t>		million, now includes 177 major</a:t>
            </a:r>
          </a:p>
          <a:p>
            <a:pPr marL="1144588" lvl="0" indent="-341313" defTabSz="341313">
              <a:spcAft>
                <a:spcPts val="600"/>
              </a:spcAft>
              <a:buClrTx/>
              <a:buNone/>
            </a:pPr>
            <a:r>
              <a:rPr lang="en-US">
                <a:solidFill>
                  <a:prstClr val="black"/>
                </a:solidFill>
                <a:latin typeface="Arial" panose="020B0604020202020204" pitchFamily="34" charset="0"/>
                <a:cs typeface="Arial" panose="020B0604020202020204" pitchFamily="34" charset="0"/>
              </a:rPr>
              <a:t>	properties in 58 countries.</a:t>
            </a:r>
          </a:p>
          <a:p>
            <a:pPr marL="1146175" lvl="0">
              <a:spcAft>
                <a:spcPts val="600"/>
              </a:spcAft>
              <a:buClrTx/>
              <a:buFont typeface="Arial" panose="020B0604020202020204" pitchFamily="34" charset="0"/>
              <a:buChar char="•"/>
            </a:pPr>
            <a:r>
              <a:rPr lang="en-US">
                <a:solidFill>
                  <a:prstClr val="black"/>
                </a:solidFill>
                <a:latin typeface="Arial" panose="020B0604020202020204" pitchFamily="34" charset="0"/>
                <a:cs typeface="Arial" panose="020B0604020202020204" pitchFamily="34" charset="0"/>
              </a:rPr>
              <a:t>Tribe employs 20,000+ people directly, plus 15,000+ through Hard Rock licensees.</a:t>
            </a:r>
          </a:p>
          <a:p>
            <a:pPr marL="1146175" lvl="0">
              <a:spcAft>
                <a:spcPts val="600"/>
              </a:spcAft>
              <a:buClrTx/>
              <a:buFont typeface="Arial" panose="020B0604020202020204" pitchFamily="34" charset="0"/>
              <a:buChar char="•"/>
            </a:pPr>
            <a:r>
              <a:rPr lang="en-US">
                <a:solidFill>
                  <a:prstClr val="black"/>
                </a:solidFill>
                <a:latin typeface="Arial" panose="020B0604020202020204" pitchFamily="34" charset="0"/>
                <a:cs typeface="Arial" panose="020B0604020202020204" pitchFamily="34" charset="0"/>
              </a:rPr>
              <a:t>Tribe has roughly 3,800 members.</a:t>
            </a:r>
          </a:p>
          <a:p>
            <a:pPr marL="457200" indent="0">
              <a:spcBef>
                <a:spcPts val="1200"/>
              </a:spcBef>
              <a:buNone/>
            </a:pPr>
            <a:endParaRPr lang="en-US"/>
          </a:p>
        </p:txBody>
      </p:sp>
      <p:sp>
        <p:nvSpPr>
          <p:cNvPr id="5" name="Slide Number Placeholder 4"/>
          <p:cNvSpPr>
            <a:spLocks noGrp="1"/>
          </p:cNvSpPr>
          <p:nvPr>
            <p:ph type="sldNum" sz="quarter" idx="12"/>
          </p:nvPr>
        </p:nvSpPr>
        <p:spPr/>
        <p:txBody>
          <a:bodyPr/>
          <a:lstStyle/>
          <a:p>
            <a:fld id="{1C8811D7-D435-4211-8BDC-72DFAA7B67BB}" type="slidenum">
              <a:rPr lang="en-US" smtClean="0"/>
              <a:t>13</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srcRect/>
          <a:stretch>
            <a:fillRect/>
          </a:stretch>
        </p:blipFill>
        <p:spPr>
          <a:xfrm>
            <a:off x="6324600" y="1676400"/>
            <a:ext cx="2057400" cy="1995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2747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tx1"/>
                </a:solidFill>
                <a:latin typeface="Arial" panose="020B0604020202020204" pitchFamily="34" charset="0"/>
                <a:cs typeface="Arial" panose="020B0604020202020204" pitchFamily="34" charset="0"/>
              </a:rPr>
              <a:t>THE WEALTH OF TRIBAL NATIONS</a:t>
            </a:r>
            <a:endParaRPr lang="en-US" b="1">
              <a:solidFill>
                <a:schemeClr val="tx1"/>
              </a:solidFill>
            </a:endParaRPr>
          </a:p>
        </p:txBody>
      </p:sp>
      <p:sp>
        <p:nvSpPr>
          <p:cNvPr id="3" name="Content Placeholder 2"/>
          <p:cNvSpPr>
            <a:spLocks noGrp="1"/>
          </p:cNvSpPr>
          <p:nvPr>
            <p:ph idx="1"/>
          </p:nvPr>
        </p:nvSpPr>
        <p:spPr/>
        <p:txBody>
          <a:bodyPr>
            <a:normAutofit/>
          </a:bodyPr>
          <a:lstStyle/>
          <a:p>
            <a:pPr marL="685800" lvl="0" indent="-228600">
              <a:buFont typeface="Wingdings" panose="05000000000000000000" pitchFamily="2" charset="2"/>
              <a:buChar char="q"/>
            </a:pPr>
            <a:endParaRPr lang="en-US" b="1">
              <a:solidFill>
                <a:prstClr val="black"/>
              </a:solidFill>
            </a:endParaRPr>
          </a:p>
          <a:p>
            <a:pPr marL="685800" lvl="0" indent="-228600">
              <a:buClrTx/>
              <a:buFont typeface="Wingdings" panose="05000000000000000000" pitchFamily="2" charset="2"/>
              <a:buChar char="q"/>
            </a:pPr>
            <a:r>
              <a:rPr lang="en-US" b="1">
                <a:solidFill>
                  <a:prstClr val="black"/>
                </a:solidFill>
                <a:latin typeface="Arial" panose="020B0604020202020204" pitchFamily="34" charset="0"/>
                <a:cs typeface="Arial" panose="020B0604020202020204" pitchFamily="34" charset="0"/>
              </a:rPr>
              <a:t>Ho-Chunk Nation</a:t>
            </a:r>
          </a:p>
          <a:p>
            <a:pPr marL="685800" lvl="0" indent="119063">
              <a:buClrTx/>
              <a:buNone/>
            </a:pPr>
            <a:r>
              <a:rPr lang="en-US" b="1">
                <a:solidFill>
                  <a:prstClr val="black"/>
                </a:solidFill>
                <a:latin typeface="Arial" panose="020B0604020202020204" pitchFamily="34" charset="0"/>
                <a:cs typeface="Arial" panose="020B0604020202020204" pitchFamily="34" charset="0"/>
              </a:rPr>
              <a:t>(Wisconsin) </a:t>
            </a:r>
          </a:p>
          <a:p>
            <a:pPr marL="1147762" lvl="0">
              <a:spcAft>
                <a:spcPts val="600"/>
              </a:spcAft>
              <a:buClrTx/>
              <a:buFont typeface="Arial" panose="020B0604020202020204" pitchFamily="34" charset="0"/>
              <a:buChar char="•"/>
            </a:pPr>
            <a:r>
              <a:rPr lang="en-US">
                <a:solidFill>
                  <a:prstClr val="black"/>
                </a:solidFill>
                <a:latin typeface="Arial" panose="020B0604020202020204" pitchFamily="34" charset="0"/>
                <a:cs typeface="Arial" panose="020B0604020202020204" pitchFamily="34" charset="0"/>
              </a:rPr>
              <a:t>7,000 enrolled members.</a:t>
            </a:r>
          </a:p>
          <a:p>
            <a:pPr marL="1147762" lvl="0">
              <a:spcAft>
                <a:spcPts val="600"/>
              </a:spcAft>
              <a:buClrTx/>
              <a:buFont typeface="Arial" panose="020B0604020202020204" pitchFamily="34" charset="0"/>
              <a:buChar char="•"/>
            </a:pPr>
            <a:r>
              <a:rPr lang="en-US">
                <a:solidFill>
                  <a:prstClr val="black"/>
                </a:solidFill>
                <a:latin typeface="Arial" panose="020B0604020202020204" pitchFamily="34" charset="0"/>
                <a:cs typeface="Arial" panose="020B0604020202020204" pitchFamily="34" charset="0"/>
              </a:rPr>
              <a:t>Six casinos net $200 million annually.</a:t>
            </a:r>
          </a:p>
          <a:p>
            <a:pPr marL="1147762" lvl="0">
              <a:spcAft>
                <a:spcPts val="600"/>
              </a:spcAft>
              <a:buClrTx/>
              <a:buFont typeface="Arial" panose="020B0604020202020204" pitchFamily="34" charset="0"/>
              <a:buChar char="•"/>
            </a:pPr>
            <a:r>
              <a:rPr lang="en-US">
                <a:solidFill>
                  <a:prstClr val="black"/>
                </a:solidFill>
                <a:latin typeface="Arial" panose="020B0604020202020204" pitchFamily="34" charset="0"/>
                <a:cs typeface="Arial" panose="020B0604020202020204" pitchFamily="34" charset="0"/>
              </a:rPr>
              <a:t>Nation makes annual per-capita payments plus one-time payouts of up to $200,000 when 18-year-old members graduate from high school.</a:t>
            </a:r>
          </a:p>
          <a:p>
            <a:pPr marL="457200" indent="0">
              <a:spcBef>
                <a:spcPts val="1200"/>
              </a:spcBef>
              <a:buNone/>
            </a:pPr>
            <a:endParaRPr lang="en-US"/>
          </a:p>
        </p:txBody>
      </p:sp>
      <p:sp>
        <p:nvSpPr>
          <p:cNvPr id="5" name="Slide Number Placeholder 4"/>
          <p:cNvSpPr>
            <a:spLocks noGrp="1"/>
          </p:cNvSpPr>
          <p:nvPr>
            <p:ph type="sldNum" sz="quarter" idx="12"/>
          </p:nvPr>
        </p:nvSpPr>
        <p:spPr/>
        <p:txBody>
          <a:bodyPr/>
          <a:lstStyle/>
          <a:p>
            <a:fld id="{1C8811D7-D435-4211-8BDC-72DFAA7B67BB}" type="slidenum">
              <a:rPr lang="en-US" smtClean="0"/>
              <a:t>14</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C:\Users\gardunod\Desktop\Ho Chunk.png"/>
          <p:cNvPicPr>
            <a:picLocks noChangeAspect="1" noChangeArrowheads="1"/>
          </p:cNvPicPr>
          <p:nvPr/>
        </p:nvPicPr>
        <p:blipFill>
          <a:blip r:embed="rId4"/>
          <a:srcRect/>
          <a:stretch>
            <a:fillRect/>
          </a:stretch>
        </p:blipFill>
        <p:spPr>
          <a:xfrm>
            <a:off x="6248400" y="1676400"/>
            <a:ext cx="2133600" cy="1995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368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tx1"/>
                </a:solidFill>
                <a:latin typeface="Arial" panose="020B0604020202020204" pitchFamily="34" charset="0"/>
                <a:cs typeface="Arial" panose="020B0604020202020204" pitchFamily="34" charset="0"/>
              </a:rPr>
              <a:t>THE WEALTH OF TRIBAL NATIONS</a:t>
            </a:r>
            <a:endParaRPr lang="en-US" b="1">
              <a:solidFill>
                <a:schemeClr val="tx1"/>
              </a:solidFill>
            </a:endParaRPr>
          </a:p>
        </p:txBody>
      </p:sp>
      <p:sp>
        <p:nvSpPr>
          <p:cNvPr id="3" name="Content Placeholder 2"/>
          <p:cNvSpPr>
            <a:spLocks noGrp="1"/>
          </p:cNvSpPr>
          <p:nvPr>
            <p:ph idx="1"/>
          </p:nvPr>
        </p:nvSpPr>
        <p:spPr/>
        <p:txBody>
          <a:bodyPr>
            <a:normAutofit/>
          </a:bodyPr>
          <a:lstStyle/>
          <a:p>
            <a:pPr marL="914400" indent="-457200">
              <a:buFont typeface="Wingdings" panose="05000000000000000000" pitchFamily="2" charset="2"/>
              <a:buChar char="q"/>
            </a:pPr>
            <a:endParaRPr lang="en-US" b="1"/>
          </a:p>
          <a:p>
            <a:pPr marL="914400" indent="-457200">
              <a:buClrTx/>
              <a:buFont typeface="Wingdings" panose="05000000000000000000" pitchFamily="2" charset="2"/>
              <a:buChar char="q"/>
            </a:pPr>
            <a:r>
              <a:rPr lang="en-US" b="1">
                <a:latin typeface="Arial" panose="020B0604020202020204" pitchFamily="34" charset="0"/>
                <a:cs typeface="Arial" panose="020B0604020202020204" pitchFamily="34" charset="0"/>
              </a:rPr>
              <a:t>Southern Ute Indian Tribe</a:t>
            </a:r>
          </a:p>
          <a:p>
            <a:pPr marL="685800" indent="228600">
              <a:buClrTx/>
              <a:buNone/>
            </a:pPr>
            <a:r>
              <a:rPr lang="en-US" b="1">
                <a:latin typeface="Arial" panose="020B0604020202020204" pitchFamily="34" charset="0"/>
                <a:cs typeface="Arial" panose="020B0604020202020204" pitchFamily="34" charset="0"/>
              </a:rPr>
              <a:t>(Colorado)</a:t>
            </a:r>
          </a:p>
          <a:p>
            <a:pPr marL="1147762">
              <a:spcAft>
                <a:spcPts val="600"/>
              </a:spcAft>
              <a:buClrTx/>
              <a:buFont typeface="Arial" panose="020B0604020202020204" pitchFamily="34" charset="0"/>
              <a:buChar char="•"/>
            </a:pPr>
            <a:r>
              <a:rPr lang="en-US">
                <a:latin typeface="Arial" panose="020B0604020202020204" pitchFamily="34" charset="0"/>
                <a:cs typeface="Arial" panose="020B0604020202020204" pitchFamily="34" charset="0"/>
              </a:rPr>
              <a:t>1,400 Tribal members.</a:t>
            </a:r>
          </a:p>
          <a:p>
            <a:pPr marL="1147762">
              <a:spcAft>
                <a:spcPts val="600"/>
              </a:spcAft>
              <a:buClrTx/>
              <a:buFont typeface="Arial" panose="020B0604020202020204" pitchFamily="34" charset="0"/>
              <a:buChar char="•"/>
            </a:pPr>
            <a:r>
              <a:rPr lang="en-US">
                <a:latin typeface="Arial" panose="020B0604020202020204" pitchFamily="34" charset="0"/>
                <a:cs typeface="Arial" panose="020B0604020202020204" pitchFamily="34" charset="0"/>
              </a:rPr>
              <a:t>AAA bond rating with enterprises valued at $4 billion or more.</a:t>
            </a:r>
          </a:p>
          <a:p>
            <a:pPr marL="1147762" lvl="0">
              <a:spcAft>
                <a:spcPts val="600"/>
              </a:spcAft>
              <a:buClrTx/>
              <a:buFont typeface="Arial" panose="020B0604020202020204" pitchFamily="34" charset="0"/>
              <a:buChar char="•"/>
            </a:pPr>
            <a:r>
              <a:rPr lang="en-US">
                <a:solidFill>
                  <a:prstClr val="black"/>
                </a:solidFill>
                <a:latin typeface="Arial" panose="020B0604020202020204" pitchFamily="34" charset="0"/>
                <a:cs typeface="Arial" panose="020B0604020202020204" pitchFamily="34" charset="0"/>
              </a:rPr>
              <a:t>SUIT Growth Fund has diversified into real estate, including acute-care hospital.</a:t>
            </a:r>
          </a:p>
          <a:p>
            <a:pPr marL="457200" indent="0">
              <a:spcBef>
                <a:spcPts val="1200"/>
              </a:spcBef>
              <a:buNone/>
            </a:pPr>
            <a:endParaRPr lang="en-US"/>
          </a:p>
        </p:txBody>
      </p:sp>
      <p:sp>
        <p:nvSpPr>
          <p:cNvPr id="5" name="Slide Number Placeholder 4"/>
          <p:cNvSpPr>
            <a:spLocks noGrp="1"/>
          </p:cNvSpPr>
          <p:nvPr>
            <p:ph type="sldNum" sz="quarter" idx="12"/>
          </p:nvPr>
        </p:nvSpPr>
        <p:spPr/>
        <p:txBody>
          <a:bodyPr/>
          <a:lstStyle/>
          <a:p>
            <a:fld id="{1C8811D7-D435-4211-8BDC-72DFAA7B67BB}" type="slidenum">
              <a:rPr lang="en-US" smtClean="0"/>
              <a:t>15</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srcRect/>
          <a:stretch>
            <a:fillRect/>
          </a:stretch>
        </p:blipFill>
        <p:spPr>
          <a:xfrm>
            <a:off x="6172200" y="1718355"/>
            <a:ext cx="22098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7925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2200" y="990600"/>
            <a:ext cx="762000" cy="1524000"/>
          </a:xfrm>
        </p:spPr>
        <p:txBody>
          <a:bodyPr/>
          <a:lstStyle/>
          <a:p>
            <a:endParaRPr lang="en-US"/>
          </a:p>
        </p:txBody>
      </p:sp>
      <p:sp>
        <p:nvSpPr>
          <p:cNvPr id="3" name="Content Placeholder 2"/>
          <p:cNvSpPr>
            <a:spLocks noGrp="1"/>
          </p:cNvSpPr>
          <p:nvPr>
            <p:ph idx="1"/>
          </p:nvPr>
        </p:nvSpPr>
        <p:spPr>
          <a:xfrm>
            <a:off x="1447800" y="1219200"/>
            <a:ext cx="7129462" cy="838200"/>
          </a:xfrm>
        </p:spPr>
        <p:txBody>
          <a:bodyPr>
            <a:normAutofit/>
          </a:bodyPr>
          <a:lstStyle/>
          <a:p>
            <a:pPr marL="457200" indent="0" algn="ctr">
              <a:spcBef>
                <a:spcPts val="1200"/>
              </a:spcBef>
              <a:buNone/>
            </a:pPr>
            <a:r>
              <a:rPr lang="en-US" b="1">
                <a:latin typeface="Arial" panose="020B0604020202020204" pitchFamily="34" charset="0"/>
                <a:cs typeface="Arial" panose="020B0604020202020204" pitchFamily="34" charset="0"/>
              </a:rPr>
              <a:t>Mercy Regional Medical Center</a:t>
            </a:r>
            <a:br>
              <a:rPr lang="en-US" b="1">
                <a:latin typeface="Arial" panose="020B0604020202020204" pitchFamily="34" charset="0"/>
                <a:cs typeface="Arial" panose="020B0604020202020204" pitchFamily="34" charset="0"/>
              </a:rPr>
            </a:br>
            <a:r>
              <a:rPr lang="en-US" b="1">
                <a:latin typeface="Arial" panose="020B0604020202020204" pitchFamily="34" charset="0"/>
                <a:cs typeface="Arial" panose="020B0604020202020204" pitchFamily="34" charset="0"/>
              </a:rPr>
              <a:t>(Durango, CO)</a:t>
            </a:r>
            <a:endParaRPr lang="en-US">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1C8811D7-D435-4211-8BDC-72DFAA7B67BB}" type="slidenum">
              <a:rPr lang="en-US" smtClean="0"/>
              <a:t>16</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Grp="1" noChangeAspect="1" noChangeArrowheads="1"/>
          </p:cNvPicPr>
          <p:nvPr>
            <p:ph idx="1"/>
          </p:nvPr>
        </p:nvPicPr>
        <p:blipFill>
          <a:blip r:embed="rId4"/>
          <a:srcRect/>
          <a:stretch>
            <a:fillRect/>
          </a:stretch>
        </p:blipFill>
        <p:spPr>
          <a:xfrm>
            <a:off x="1143000" y="2133600"/>
            <a:ext cx="7691438"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0211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tx1"/>
                </a:solidFill>
                <a:latin typeface="Arial" panose="020B0604020202020204" pitchFamily="34" charset="0"/>
                <a:cs typeface="Arial" panose="020B0604020202020204" pitchFamily="34" charset="0"/>
              </a:rPr>
              <a:t>THE WEALTH OF TRIBAL NATIONS</a:t>
            </a:r>
            <a:endParaRPr lang="en-US" b="1">
              <a:solidFill>
                <a:schemeClr val="tx1"/>
              </a:solidFill>
            </a:endParaRPr>
          </a:p>
        </p:txBody>
      </p:sp>
      <p:sp>
        <p:nvSpPr>
          <p:cNvPr id="3" name="Content Placeholder 2"/>
          <p:cNvSpPr>
            <a:spLocks noGrp="1"/>
          </p:cNvSpPr>
          <p:nvPr>
            <p:ph idx="1"/>
          </p:nvPr>
        </p:nvSpPr>
        <p:spPr/>
        <p:txBody>
          <a:bodyPr>
            <a:normAutofit/>
          </a:bodyPr>
          <a:lstStyle/>
          <a:p>
            <a:pPr marL="576263" indent="-228600">
              <a:buFont typeface="Wingdings" panose="05000000000000000000" pitchFamily="2" charset="2"/>
              <a:buChar char="q"/>
            </a:pPr>
            <a:endParaRPr lang="en-US" b="1"/>
          </a:p>
          <a:p>
            <a:pPr marL="576263" indent="-228600">
              <a:buClrTx/>
              <a:buFont typeface="Wingdings" panose="05000000000000000000" pitchFamily="2" charset="2"/>
              <a:buChar char="q"/>
            </a:pPr>
            <a:r>
              <a:rPr lang="en-US" b="1">
                <a:latin typeface="Arial" panose="020B0604020202020204" pitchFamily="34" charset="0"/>
                <a:cs typeface="Arial" panose="020B0604020202020204" pitchFamily="34" charset="0"/>
              </a:rPr>
              <a:t>Fort Belknap Indian Community</a:t>
            </a:r>
          </a:p>
          <a:p>
            <a:pPr marL="457200" indent="284163">
              <a:buClrTx/>
              <a:buNone/>
            </a:pPr>
            <a:r>
              <a:rPr lang="en-US" b="1">
                <a:latin typeface="Arial" panose="020B0604020202020204" pitchFamily="34" charset="0"/>
                <a:cs typeface="Arial" panose="020B0604020202020204" pitchFamily="34" charset="0"/>
              </a:rPr>
              <a:t>(Montana)</a:t>
            </a:r>
          </a:p>
          <a:p>
            <a:pPr marL="1147762">
              <a:buClrTx/>
              <a:buFont typeface="Arial" panose="020B0604020202020204" pitchFamily="34" charset="0"/>
              <a:buChar char="•"/>
            </a:pPr>
            <a:r>
              <a:rPr lang="en-US">
                <a:latin typeface="Arial" panose="020B0604020202020204" pitchFamily="34" charset="0"/>
                <a:cs typeface="Arial" panose="020B0604020202020204" pitchFamily="34" charset="0"/>
              </a:rPr>
              <a:t>7,000 Tribal members, 73%    unemployment.</a:t>
            </a:r>
          </a:p>
          <a:p>
            <a:pPr marL="1147762">
              <a:buClrTx/>
              <a:buFont typeface="Arial" panose="020B0604020202020204" pitchFamily="34" charset="0"/>
              <a:buChar char="•"/>
            </a:pPr>
            <a:r>
              <a:rPr lang="en-US">
                <a:latin typeface="Arial" panose="020B0604020202020204" pitchFamily="34" charset="0"/>
                <a:cs typeface="Arial" panose="020B0604020202020204" pitchFamily="34" charset="0"/>
              </a:rPr>
              <a:t>Twenty percent (20%) of Tribes’ annual revenues come from on-line consumer lending and financial services.</a:t>
            </a:r>
          </a:p>
          <a:p>
            <a:pPr marL="457200" indent="0">
              <a:spcBef>
                <a:spcPts val="1200"/>
              </a:spcBef>
              <a:buNone/>
            </a:pPr>
            <a:endParaRPr lang="en-US"/>
          </a:p>
        </p:txBody>
      </p:sp>
      <p:sp>
        <p:nvSpPr>
          <p:cNvPr id="5" name="Slide Number Placeholder 4"/>
          <p:cNvSpPr>
            <a:spLocks noGrp="1"/>
          </p:cNvSpPr>
          <p:nvPr>
            <p:ph type="sldNum" sz="quarter" idx="12"/>
          </p:nvPr>
        </p:nvSpPr>
        <p:spPr/>
        <p:txBody>
          <a:bodyPr/>
          <a:lstStyle/>
          <a:p>
            <a:fld id="{1C8811D7-D435-4211-8BDC-72DFAA7B67BB}" type="slidenum">
              <a:rPr lang="en-US" smtClean="0"/>
              <a:t>17</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srcRect/>
          <a:stretch>
            <a:fillRect/>
          </a:stretch>
        </p:blipFill>
        <p:spPr>
          <a:xfrm>
            <a:off x="6834909" y="2209800"/>
            <a:ext cx="1676400" cy="1734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16256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olidFill>
                  <a:schemeClr val="accent4"/>
                </a:solidFill>
                <a:latin typeface="Arial" panose="020B0604020202020204" pitchFamily="34" charset="0"/>
                <a:cs typeface="Arial" panose="020B0604020202020204" pitchFamily="34" charset="0"/>
              </a:rPr>
              <a:t>FEDERAL INDIAN LAW 101</a:t>
            </a:r>
            <a:endParaRPr lang="en-US">
              <a:solidFill>
                <a:schemeClr val="accent4"/>
              </a:solidFill>
            </a:endParaRPr>
          </a:p>
        </p:txBody>
      </p:sp>
      <p:sp>
        <p:nvSpPr>
          <p:cNvPr id="5" name="Slide Number Placeholder 4"/>
          <p:cNvSpPr>
            <a:spLocks noGrp="1"/>
          </p:cNvSpPr>
          <p:nvPr>
            <p:ph type="sldNum" sz="quarter" idx="12"/>
          </p:nvPr>
        </p:nvSpPr>
        <p:spPr/>
        <p:txBody>
          <a:bodyPr/>
          <a:lstStyle/>
          <a:p>
            <a:fld id="{1C8811D7-D435-4211-8BDC-72DFAA7B67BB}" type="slidenum">
              <a:rPr lang="en-US" smtClean="0"/>
              <a:t>18</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5943600" y="1905000"/>
            <a:ext cx="2709862" cy="4343400"/>
          </a:xfrm>
        </p:spPr>
        <p:txBody>
          <a:bodyPr>
            <a:normAutofit/>
          </a:bodyPr>
          <a:lstStyle/>
          <a:p>
            <a:pPr>
              <a:buClrTx/>
              <a:buFont typeface="Arial" panose="020B0604020202020204" pitchFamily="34" charset="0"/>
              <a:buChar char="•"/>
            </a:pPr>
            <a:r>
              <a:rPr lang="en-US" b="1"/>
              <a:t>US Constitution recognizes three sovereigns – federal, state and tribal.</a:t>
            </a:r>
          </a:p>
          <a:p>
            <a:pPr>
              <a:buClrTx/>
              <a:buFont typeface="Arial" panose="020B0604020202020204" pitchFamily="34" charset="0"/>
              <a:buChar char="•"/>
            </a:pPr>
            <a:r>
              <a:rPr lang="en-US" b="1"/>
              <a:t>Tribes’ rights to self-government and land predate the Constitution.  </a:t>
            </a:r>
          </a:p>
          <a:p>
            <a:pPr>
              <a:buClrTx/>
              <a:buFont typeface="Arial" panose="020B0604020202020204" pitchFamily="34" charset="0"/>
              <a:buChar char="•"/>
            </a:pPr>
            <a:endParaRPr lang="en-US"/>
          </a:p>
        </p:txBody>
      </p:sp>
      <p:pic>
        <p:nvPicPr>
          <p:cNvPr id="8" name="Picture 2" descr="C:\Users\spruitenburgg\Desktop\DSCN0768.JPG"/>
          <p:cNvPicPr>
            <a:picLocks noChangeAspect="1" noChangeArrowheads="1"/>
          </p:cNvPicPr>
          <p:nvPr/>
        </p:nvPicPr>
        <p:blipFill>
          <a:blip r:embed="rId4"/>
          <a:srcRect/>
          <a:stretch>
            <a:fillRect/>
          </a:stretch>
        </p:blipFill>
        <p:spPr>
          <a:xfrm>
            <a:off x="1219200" y="1965036"/>
            <a:ext cx="44704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1427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olidFill>
                  <a:schemeClr val="accent4"/>
                </a:solidFill>
                <a:latin typeface="Arial" panose="020B0604020202020204" pitchFamily="34" charset="0"/>
                <a:cs typeface="Arial" panose="020B0604020202020204" pitchFamily="34" charset="0"/>
              </a:rPr>
              <a:t>FEDERAL INDIAN LAW 101</a:t>
            </a:r>
            <a:endParaRPr lang="en-US">
              <a:solidFill>
                <a:schemeClr val="accent4"/>
              </a:solidFill>
            </a:endParaRPr>
          </a:p>
        </p:txBody>
      </p:sp>
      <p:sp>
        <p:nvSpPr>
          <p:cNvPr id="5" name="Slide Number Placeholder 4"/>
          <p:cNvSpPr>
            <a:spLocks noGrp="1"/>
          </p:cNvSpPr>
          <p:nvPr>
            <p:ph type="sldNum" sz="quarter" idx="12"/>
          </p:nvPr>
        </p:nvSpPr>
        <p:spPr/>
        <p:txBody>
          <a:bodyPr/>
          <a:lstStyle/>
          <a:p>
            <a:fld id="{1C8811D7-D435-4211-8BDC-72DFAA7B67BB}" type="slidenum">
              <a:rPr lang="en-US" smtClean="0"/>
              <a:t>19</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6019800" y="1828800"/>
            <a:ext cx="2709862" cy="4343400"/>
          </a:xfrm>
        </p:spPr>
        <p:txBody>
          <a:bodyPr>
            <a:normAutofit/>
          </a:bodyPr>
          <a:lstStyle/>
          <a:p>
            <a:pPr>
              <a:buClrTx/>
              <a:buFont typeface="Arial" panose="020B0604020202020204" pitchFamily="34" charset="0"/>
              <a:buChar char="•"/>
            </a:pPr>
            <a:r>
              <a:rPr lang="en-US" b="1"/>
              <a:t>Those rights are inherent and continue unless divested by Congress.</a:t>
            </a:r>
          </a:p>
          <a:p>
            <a:pPr>
              <a:buClrTx/>
              <a:buFont typeface="Arial" panose="020B0604020202020204" pitchFamily="34" charset="0"/>
              <a:buChar char="•"/>
            </a:pPr>
            <a:r>
              <a:rPr lang="en-US" b="1"/>
              <a:t>State laws do not apply to tribes unless Congressionally authorized.  </a:t>
            </a:r>
          </a:p>
          <a:p>
            <a:pPr>
              <a:buClrTx/>
              <a:buFont typeface="Arial" panose="020B0604020202020204" pitchFamily="34" charset="0"/>
              <a:buChar char="•"/>
            </a:pPr>
            <a:endParaRPr lang="en-US"/>
          </a:p>
        </p:txBody>
      </p:sp>
      <p:pic>
        <p:nvPicPr>
          <p:cNvPr id="7" name="Picture 2" descr="C:\Users\spruitenburgg\Desktop\DSCN0972.JPG"/>
          <p:cNvPicPr>
            <a:picLocks noChangeAspect="1" noChangeArrowheads="1"/>
          </p:cNvPicPr>
          <p:nvPr/>
        </p:nvPicPr>
        <p:blipFill>
          <a:blip r:embed="rId4"/>
          <a:srcRect/>
          <a:stretch>
            <a:fillRect/>
          </a:stretch>
        </p:blipFill>
        <p:spPr>
          <a:xfrm>
            <a:off x="1066800" y="1905000"/>
            <a:ext cx="4724401" cy="3543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985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accent4"/>
                </a:solidFill>
              </a:rPr>
              <a:t>WHAT IS FEDERAL INDIAN LAW?</a:t>
            </a:r>
            <a:endParaRPr lang="en-US">
              <a:solidFill>
                <a:schemeClr val="accent4"/>
              </a:solidFill>
            </a:endParaRPr>
          </a:p>
        </p:txBody>
      </p:sp>
      <p:sp>
        <p:nvSpPr>
          <p:cNvPr id="3" name="Content Placeholder 2"/>
          <p:cNvSpPr>
            <a:spLocks noGrp="1"/>
          </p:cNvSpPr>
          <p:nvPr>
            <p:ph idx="1"/>
          </p:nvPr>
        </p:nvSpPr>
        <p:spPr/>
        <p:txBody>
          <a:bodyPr/>
          <a:lstStyle/>
          <a:p>
            <a:pPr marL="457200" indent="-457200">
              <a:buClrTx/>
              <a:buAutoNum type="arabicPeriod"/>
            </a:pPr>
            <a:r>
              <a:rPr lang="en-US"/>
              <a:t>Legal status of Native nations in the United States as “domestic dependent sovereigns” is unique globally.</a:t>
            </a:r>
          </a:p>
          <a:p>
            <a:pPr marL="457200" indent="-457200">
              <a:buClrTx/>
              <a:buAutoNum type="arabicPeriod"/>
            </a:pPr>
            <a:r>
              <a:rPr lang="en-US"/>
              <a:t>Tribal sovereignty imposes limits on federal and state power over tribes and their territories, preserves tribes’ ability to make their own laws and be ruled by them, and recognizes a government-to-government relationship with the United States, subject to the ultimate or “plenary” power of the federal government.</a:t>
            </a:r>
          </a:p>
        </p:txBody>
      </p:sp>
      <p:sp>
        <p:nvSpPr>
          <p:cNvPr id="5" name="Slide Number Placeholder 4"/>
          <p:cNvSpPr>
            <a:spLocks noGrp="1"/>
          </p:cNvSpPr>
          <p:nvPr>
            <p:ph type="sldNum" sz="quarter" idx="12"/>
          </p:nvPr>
        </p:nvSpPr>
        <p:spPr/>
        <p:txBody>
          <a:bodyPr/>
          <a:lstStyle/>
          <a:p>
            <a:fld id="{1C8811D7-D435-4211-8BDC-72DFAA7B67BB}" type="slidenum">
              <a:rPr lang="en-US" smtClean="0"/>
              <a:t>2</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8502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olidFill>
                  <a:schemeClr val="accent4"/>
                </a:solidFill>
                <a:latin typeface="Arial" panose="020B0604020202020204" pitchFamily="34" charset="0"/>
                <a:cs typeface="Arial" panose="020B0604020202020204" pitchFamily="34" charset="0"/>
              </a:rPr>
              <a:t>FEDERAL INDIAN LAW 101</a:t>
            </a:r>
            <a:endParaRPr lang="en-US">
              <a:solidFill>
                <a:schemeClr val="accent4"/>
              </a:solidFill>
            </a:endParaRPr>
          </a:p>
        </p:txBody>
      </p:sp>
      <p:sp>
        <p:nvSpPr>
          <p:cNvPr id="5" name="Slide Number Placeholder 4"/>
          <p:cNvSpPr>
            <a:spLocks noGrp="1"/>
          </p:cNvSpPr>
          <p:nvPr>
            <p:ph type="sldNum" sz="quarter" idx="12"/>
          </p:nvPr>
        </p:nvSpPr>
        <p:spPr/>
        <p:txBody>
          <a:bodyPr/>
          <a:lstStyle/>
          <a:p>
            <a:fld id="{1C8811D7-D435-4211-8BDC-72DFAA7B67BB}" type="slidenum">
              <a:rPr lang="en-US" smtClean="0"/>
              <a:t>20</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5638800" y="1752600"/>
            <a:ext cx="2895600" cy="4474470"/>
          </a:xfrm>
        </p:spPr>
        <p:txBody>
          <a:bodyPr>
            <a:normAutofit/>
          </a:bodyPr>
          <a:lstStyle/>
          <a:p>
            <a:pPr marL="0" indent="0">
              <a:buNone/>
            </a:pPr>
            <a:r>
              <a:rPr lang="en-US" sz="2800" b="1"/>
              <a:t>Unlike the Articles of Confederation, the Constitution subordinated states’ control over tribal governments.</a:t>
            </a:r>
          </a:p>
          <a:p>
            <a:pPr marL="0" indent="0">
              <a:buClrTx/>
              <a:buNone/>
            </a:pPr>
            <a:endParaRPr lang="en-US"/>
          </a:p>
        </p:txBody>
      </p:sp>
      <p:pic>
        <p:nvPicPr>
          <p:cNvPr id="8" name="Picture 4" descr="C:\Users\spruitenburgg\Desktop\James_Madison.jpg"/>
          <p:cNvPicPr>
            <a:picLocks noChangeAspect="1" noChangeArrowheads="1"/>
          </p:cNvPicPr>
          <p:nvPr/>
        </p:nvPicPr>
        <p:blipFill>
          <a:blip r:embed="rId4"/>
          <a:srcRect/>
          <a:stretch>
            <a:fillRect/>
          </a:stretch>
        </p:blipFill>
        <p:spPr>
          <a:xfrm>
            <a:off x="1524000" y="1676400"/>
            <a:ext cx="3801745" cy="462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1970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a:solidFill>
                  <a:schemeClr val="accent4"/>
                </a:solidFill>
                <a:latin typeface="Arial" panose="020B0604020202020204" pitchFamily="34" charset="0"/>
                <a:cs typeface="Arial" panose="020B0604020202020204" pitchFamily="34" charset="0"/>
              </a:rPr>
              <a:t>THE FEDERAL TRUST RESPONSIBILITY</a:t>
            </a:r>
            <a:endParaRPr lang="en-US">
              <a:solidFill>
                <a:schemeClr val="accent4"/>
              </a:solidFill>
            </a:endParaRPr>
          </a:p>
        </p:txBody>
      </p:sp>
      <p:sp>
        <p:nvSpPr>
          <p:cNvPr id="5" name="Slide Number Placeholder 4"/>
          <p:cNvSpPr>
            <a:spLocks noGrp="1"/>
          </p:cNvSpPr>
          <p:nvPr>
            <p:ph type="sldNum" sz="quarter" idx="12"/>
          </p:nvPr>
        </p:nvSpPr>
        <p:spPr/>
        <p:txBody>
          <a:bodyPr/>
          <a:lstStyle/>
          <a:p>
            <a:fld id="{1C8811D7-D435-4211-8BDC-72DFAA7B67BB}" type="slidenum">
              <a:rPr lang="en-US" smtClean="0"/>
              <a:t>21</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371600" y="1752600"/>
            <a:ext cx="7162800" cy="4474470"/>
          </a:xfrm>
        </p:spPr>
        <p:txBody>
          <a:bodyPr>
            <a:normAutofit/>
          </a:bodyPr>
          <a:lstStyle/>
          <a:p>
            <a:pPr>
              <a:buClrTx/>
              <a:buFont typeface="Arial" panose="020B0604020202020204" pitchFamily="34" charset="0"/>
              <a:buChar char="•"/>
            </a:pPr>
            <a:r>
              <a:rPr lang="en-US" sz="2800" b="1">
                <a:cs typeface="Arial" panose="020B0604020202020204" pitchFamily="34" charset="0"/>
              </a:rPr>
              <a:t>Indian tribes are political and legal entities to which the federal government owes a trust responsibility as a direct result of tribes’ land cessions.</a:t>
            </a:r>
          </a:p>
          <a:p>
            <a:pPr>
              <a:buClrTx/>
              <a:buFont typeface="Arial" panose="020B0604020202020204" pitchFamily="34" charset="0"/>
              <a:buChar char="•"/>
            </a:pPr>
            <a:r>
              <a:rPr lang="en-US" sz="2800" b="1">
                <a:cs typeface="Arial" panose="020B0604020202020204" pitchFamily="34" charset="0"/>
              </a:rPr>
              <a:t>Executive Branch officials are bound “by every moral and equitable consideration to discharge the trust with good faith and fairness.” </a:t>
            </a:r>
            <a:r>
              <a:rPr lang="en-US" sz="2800" b="1" i="1">
                <a:cs typeface="Arial" panose="020B0604020202020204" pitchFamily="34" charset="0"/>
              </a:rPr>
              <a:t>Seminole Nation v. U.S.</a:t>
            </a:r>
            <a:r>
              <a:rPr lang="en-US" sz="2800" b="1">
                <a:cs typeface="Arial" panose="020B0604020202020204" pitchFamily="34" charset="0"/>
              </a:rPr>
              <a:t> (1942).</a:t>
            </a:r>
          </a:p>
          <a:p>
            <a:pPr marL="0" indent="0">
              <a:buClrTx/>
              <a:buNone/>
            </a:pPr>
            <a:endParaRPr lang="en-US"/>
          </a:p>
        </p:txBody>
      </p:sp>
    </p:spTree>
    <p:extLst>
      <p:ext uri="{BB962C8B-B14F-4D97-AF65-F5344CB8AC3E}">
        <p14:creationId xmlns:p14="http://schemas.microsoft.com/office/powerpoint/2010/main" val="4061204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a:solidFill>
                  <a:schemeClr val="accent4"/>
                </a:solidFill>
                <a:latin typeface="Arial" panose="020B0604020202020204" pitchFamily="34" charset="0"/>
                <a:cs typeface="Arial" panose="020B0604020202020204" pitchFamily="34" charset="0"/>
              </a:rPr>
              <a:t>FEDERAL – TRIBAL RELATIONS</a:t>
            </a:r>
            <a:endParaRPr lang="en-US">
              <a:solidFill>
                <a:schemeClr val="accent4"/>
              </a:solidFill>
            </a:endParaRPr>
          </a:p>
        </p:txBody>
      </p:sp>
      <p:sp>
        <p:nvSpPr>
          <p:cNvPr id="5" name="Slide Number Placeholder 4"/>
          <p:cNvSpPr>
            <a:spLocks noGrp="1"/>
          </p:cNvSpPr>
          <p:nvPr>
            <p:ph type="sldNum" sz="quarter" idx="12"/>
          </p:nvPr>
        </p:nvSpPr>
        <p:spPr/>
        <p:txBody>
          <a:bodyPr/>
          <a:lstStyle/>
          <a:p>
            <a:fld id="{1C8811D7-D435-4211-8BDC-72DFAA7B67BB}" type="slidenum">
              <a:rPr lang="en-US" smtClean="0"/>
              <a:t>22</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495800" y="1752600"/>
            <a:ext cx="4038600" cy="4474470"/>
          </a:xfrm>
        </p:spPr>
        <p:txBody>
          <a:bodyPr>
            <a:normAutofit/>
          </a:bodyPr>
          <a:lstStyle/>
          <a:p>
            <a:pPr marL="0" indent="0">
              <a:buClrTx/>
              <a:buNone/>
            </a:pPr>
            <a:r>
              <a:rPr lang="en-US" sz="2800" b="1"/>
              <a:t>“The relation [is] that of a nation claiming and receiving the protection of one more powerful: not that of individuals abandoning their national character, and submitting as subjects to a master.”</a:t>
            </a:r>
          </a:p>
          <a:p>
            <a:pPr marL="0" indent="0">
              <a:buClrTx/>
              <a:buNone/>
            </a:pPr>
            <a:endParaRPr lang="en-US"/>
          </a:p>
        </p:txBody>
      </p:sp>
      <p:pic>
        <p:nvPicPr>
          <p:cNvPr id="6" name="Picture 2" descr="C:\Users\spruitenburgg\Desktop\John_Marshall_by_Henry_Inman,_1832.jpg"/>
          <p:cNvPicPr>
            <a:picLocks noChangeAspect="1" noChangeArrowheads="1"/>
          </p:cNvPicPr>
          <p:nvPr/>
        </p:nvPicPr>
        <p:blipFill>
          <a:blip r:embed="rId4"/>
          <a:srcRect/>
          <a:stretch>
            <a:fillRect/>
          </a:stretch>
        </p:blipFill>
        <p:spPr>
          <a:xfrm>
            <a:off x="1143000" y="1676401"/>
            <a:ext cx="3124200" cy="38705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8593" y="5638800"/>
            <a:ext cx="2813014" cy="646331"/>
          </a:xfrm>
          <a:prstGeom prst="rect">
            <a:avLst/>
          </a:prstGeom>
          <a:noFill/>
        </p:spPr>
        <p:txBody>
          <a:bodyPr wrap="none" rtlCol="0">
            <a:spAutoFit/>
          </a:bodyPr>
          <a:lstStyle/>
          <a:p>
            <a:r>
              <a:rPr lang="en-US"/>
              <a:t>Chief Justice John Marshall, </a:t>
            </a:r>
          </a:p>
          <a:p>
            <a:r>
              <a:rPr lang="en-US" i="1"/>
              <a:t>Worcester v. Georgia </a:t>
            </a:r>
            <a:r>
              <a:rPr lang="en-US"/>
              <a:t>(1832)</a:t>
            </a:r>
          </a:p>
        </p:txBody>
      </p:sp>
    </p:spTree>
    <p:extLst>
      <p:ext uri="{BB962C8B-B14F-4D97-AF65-F5344CB8AC3E}">
        <p14:creationId xmlns:p14="http://schemas.microsoft.com/office/powerpoint/2010/main" val="24128921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b="1">
                <a:solidFill>
                  <a:schemeClr val="accent4"/>
                </a:solidFill>
              </a:rPr>
              <a:t>THREE PILLARS OF FEDERAL JURISDICTION</a:t>
            </a:r>
            <a:endParaRPr lang="en-US">
              <a:solidFill>
                <a:schemeClr val="accent4"/>
              </a:solidFill>
            </a:endParaRPr>
          </a:p>
        </p:txBody>
      </p:sp>
      <p:sp>
        <p:nvSpPr>
          <p:cNvPr id="5" name="Slide Number Placeholder 4"/>
          <p:cNvSpPr>
            <a:spLocks noGrp="1"/>
          </p:cNvSpPr>
          <p:nvPr>
            <p:ph type="sldNum" sz="quarter" idx="12"/>
          </p:nvPr>
        </p:nvSpPr>
        <p:spPr/>
        <p:txBody>
          <a:bodyPr/>
          <a:lstStyle/>
          <a:p>
            <a:fld id="{1C8811D7-D435-4211-8BDC-72DFAA7B67BB}" type="slidenum">
              <a:rPr lang="en-US" smtClean="0"/>
              <a:t>23</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876800" y="1596577"/>
            <a:ext cx="3603008" cy="4474470"/>
          </a:xfrm>
        </p:spPr>
        <p:txBody>
          <a:bodyPr>
            <a:normAutofit fontScale="92500" lnSpcReduction="10000"/>
          </a:bodyPr>
          <a:lstStyle/>
          <a:p>
            <a:pPr marL="461963" indent="-461963">
              <a:buClrTx/>
              <a:buFont typeface="+mj-lt"/>
              <a:buAutoNum type="arabicPeriod"/>
            </a:pPr>
            <a:r>
              <a:rPr lang="en-US" altLang="en-US" sz="2800" b="1"/>
              <a:t>Indian Tribes are Sovereign:</a:t>
            </a:r>
            <a:r>
              <a:rPr lang="en-US" altLang="en-US" sz="2800"/>
              <a:t> </a:t>
            </a:r>
          </a:p>
          <a:p>
            <a:pPr marL="461963" indent="0">
              <a:buClrTx/>
              <a:buNone/>
            </a:pPr>
            <a:r>
              <a:rPr lang="en-US" altLang="en-US" sz="2800"/>
              <a:t>Tribes are </a:t>
            </a:r>
            <a:r>
              <a:rPr lang="en-US" altLang="en-US" sz="2800" i="1"/>
              <a:t>domestic dependent sovereigns</a:t>
            </a:r>
            <a:r>
              <a:rPr lang="en-US" altLang="en-US" sz="2800"/>
              <a:t>– independent entities with inherent powers of self-government, but subject to the ultimate authority of the federal government.  </a:t>
            </a:r>
          </a:p>
          <a:p>
            <a:pPr marL="0" indent="0">
              <a:buClrTx/>
              <a:buNone/>
            </a:pPr>
            <a:endParaRPr lang="en-US"/>
          </a:p>
        </p:txBody>
      </p:sp>
      <p:pic>
        <p:nvPicPr>
          <p:cNvPr id="8" name="Picture 4" descr="58 Zuni Sacred Spring"/>
          <p:cNvPicPr>
            <a:picLocks noChangeAspect="1" noChangeArrowheads="1"/>
          </p:cNvPicPr>
          <p:nvPr/>
        </p:nvPicPr>
        <p:blipFill>
          <a:blip r:embed="rId4"/>
          <a:srcRect/>
          <a:stretch>
            <a:fillRect/>
          </a:stretch>
        </p:blipFill>
        <p:spPr>
          <a:xfrm>
            <a:off x="1447800" y="1647969"/>
            <a:ext cx="3200400" cy="2232025"/>
          </a:xfrm>
          <a:prstGeom prst="rect">
            <a:avLst/>
          </a:prstGeom>
          <a:noFill/>
          <a:ln w="38100" cmpd="dbl">
            <a:solidFill>
              <a:srgbClr val="000000"/>
            </a:solidFill>
            <a:miter lim="800000"/>
          </a:ln>
          <a:extLst>
            <a:ext uri="{909E8E84-426E-40DD-AFC4-6F175D3DCCD1}">
              <a14:hiddenFill xmlns:a14="http://schemas.microsoft.com/office/drawing/2010/main">
                <a:solidFill>
                  <a:srgbClr val="FFFFFF"/>
                </a:solidFill>
              </a14:hiddenFill>
            </a:ext>
          </a:extLst>
        </p:spPr>
      </p:pic>
      <p:pic>
        <p:nvPicPr>
          <p:cNvPr id="9" name="Picture 6" descr="Zuni Sacred Spring IMG_2527"/>
          <p:cNvPicPr>
            <a:picLocks noChangeAspect="1" noChangeArrowheads="1"/>
          </p:cNvPicPr>
          <p:nvPr/>
        </p:nvPicPr>
        <p:blipFill>
          <a:blip r:embed="rId5"/>
          <a:srcRect/>
          <a:stretch>
            <a:fillRect/>
          </a:stretch>
        </p:blipFill>
        <p:spPr>
          <a:xfrm>
            <a:off x="1454727" y="3962400"/>
            <a:ext cx="3200400" cy="2401888"/>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3334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b="1">
                <a:solidFill>
                  <a:schemeClr val="accent4"/>
                </a:solidFill>
              </a:rPr>
              <a:t>THREE PILLARS OF FEDERAL JURISDICTION</a:t>
            </a:r>
            <a:endParaRPr lang="en-US">
              <a:solidFill>
                <a:schemeClr val="accent4"/>
              </a:solidFill>
            </a:endParaRPr>
          </a:p>
        </p:txBody>
      </p:sp>
      <p:sp>
        <p:nvSpPr>
          <p:cNvPr id="5" name="Slide Number Placeholder 4"/>
          <p:cNvSpPr>
            <a:spLocks noGrp="1"/>
          </p:cNvSpPr>
          <p:nvPr>
            <p:ph type="sldNum" sz="quarter" idx="12"/>
          </p:nvPr>
        </p:nvSpPr>
        <p:spPr/>
        <p:txBody>
          <a:bodyPr/>
          <a:lstStyle/>
          <a:p>
            <a:fld id="{1C8811D7-D435-4211-8BDC-72DFAA7B67BB}" type="slidenum">
              <a:rPr lang="en-US" smtClean="0"/>
              <a:t>24</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5181600" y="1596577"/>
            <a:ext cx="3276600" cy="4474470"/>
          </a:xfrm>
        </p:spPr>
        <p:txBody>
          <a:bodyPr>
            <a:normAutofit/>
          </a:bodyPr>
          <a:lstStyle/>
          <a:p>
            <a:pPr marL="0" indent="0">
              <a:buClrTx/>
              <a:buNone/>
            </a:pPr>
            <a:r>
              <a:rPr lang="en-US" altLang="en-US" sz="2800" i="1"/>
              <a:t>Cherokee Nation v. Georgia</a:t>
            </a:r>
            <a:r>
              <a:rPr lang="en-US" altLang="en-US" sz="2800"/>
              <a:t> (1831) (“Tribes) are in a state of pupilage; their relation to the United States resembles that of a ward to his guardian”).</a:t>
            </a:r>
          </a:p>
          <a:p>
            <a:pPr marL="0" indent="0">
              <a:buClrTx/>
              <a:buNone/>
            </a:pPr>
            <a:endParaRPr lang="en-US"/>
          </a:p>
        </p:txBody>
      </p:sp>
      <p:pic>
        <p:nvPicPr>
          <p:cNvPr id="10" name="Picture 4" descr="44 Self-Determination"/>
          <p:cNvPicPr>
            <a:picLocks noChangeAspect="1" noChangeArrowheads="1"/>
          </p:cNvPicPr>
          <p:nvPr/>
        </p:nvPicPr>
        <p:blipFill>
          <a:blip r:embed="rId4"/>
          <a:srcRect/>
          <a:stretch>
            <a:fillRect/>
          </a:stretch>
        </p:blipFill>
        <p:spPr>
          <a:xfrm>
            <a:off x="1143000" y="1585912"/>
            <a:ext cx="3831450" cy="4495800"/>
          </a:xfrm>
          <a:prstGeom prst="rect">
            <a:avLst/>
          </a:prstGeom>
          <a:noFill/>
          <a:ln w="3175">
            <a:solidFill>
              <a:srgbClr val="000000"/>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3032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b="1">
                <a:solidFill>
                  <a:schemeClr val="accent4"/>
                </a:solidFill>
              </a:rPr>
              <a:t>THREE PILLARS OF FEDERAL JURISDICTION</a:t>
            </a:r>
            <a:endParaRPr lang="en-US">
              <a:solidFill>
                <a:schemeClr val="accent4"/>
              </a:solidFill>
            </a:endParaRPr>
          </a:p>
        </p:txBody>
      </p:sp>
      <p:sp>
        <p:nvSpPr>
          <p:cNvPr id="5" name="Slide Number Placeholder 4"/>
          <p:cNvSpPr>
            <a:spLocks noGrp="1"/>
          </p:cNvSpPr>
          <p:nvPr>
            <p:ph type="sldNum" sz="quarter" idx="12"/>
          </p:nvPr>
        </p:nvSpPr>
        <p:spPr/>
        <p:txBody>
          <a:bodyPr/>
          <a:lstStyle/>
          <a:p>
            <a:fld id="{1C8811D7-D435-4211-8BDC-72DFAA7B67BB}" type="slidenum">
              <a:rPr lang="en-US" smtClean="0"/>
              <a:t>25</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5105400" y="1624012"/>
            <a:ext cx="3276600" cy="4474470"/>
          </a:xfrm>
        </p:spPr>
        <p:txBody>
          <a:bodyPr>
            <a:normAutofit/>
          </a:bodyPr>
          <a:lstStyle/>
          <a:p>
            <a:pPr marL="609600" indent="-609600">
              <a:lnSpc>
                <a:spcPct val="80000"/>
              </a:lnSpc>
              <a:buClrTx/>
              <a:buFont typeface="+mj-lt"/>
              <a:buAutoNum type="arabicPeriod" startAt="2"/>
            </a:pPr>
            <a:r>
              <a:rPr lang="en-US" altLang="en-US" sz="2800" b="1"/>
              <a:t>Congress has </a:t>
            </a:r>
            <a:r>
              <a:rPr lang="en-US" altLang="en-US" sz="2800" b="1" i="1"/>
              <a:t>Plenary Power</a:t>
            </a:r>
            <a:r>
              <a:rPr lang="en-US" altLang="en-US" sz="2800" b="1"/>
              <a:t> Over Tribes:</a:t>
            </a:r>
            <a:r>
              <a:rPr lang="en-US" altLang="en-US" sz="2800"/>
              <a:t> </a:t>
            </a:r>
          </a:p>
          <a:p>
            <a:pPr marL="571500" indent="0">
              <a:lnSpc>
                <a:spcPct val="80000"/>
              </a:lnSpc>
              <a:buClrTx/>
              <a:buNone/>
            </a:pPr>
            <a:r>
              <a:rPr lang="en-US" altLang="en-US" sz="2800"/>
              <a:t>Congress’ power over tribes is </a:t>
            </a:r>
            <a:r>
              <a:rPr lang="en-US" altLang="en-US" sz="2800" i="1"/>
              <a:t>plenary</a:t>
            </a:r>
            <a:r>
              <a:rPr lang="en-US" altLang="en-US" sz="2800"/>
              <a:t> – absolute. </a:t>
            </a:r>
            <a:r>
              <a:rPr lang="en-US" altLang="en-US" sz="2800" i="1"/>
              <a:t>Santa Clara Pueblo v. Martinez</a:t>
            </a:r>
            <a:r>
              <a:rPr lang="en-US" altLang="en-US" sz="2800"/>
              <a:t> (1978).</a:t>
            </a:r>
          </a:p>
          <a:p>
            <a:pPr marL="0" indent="0">
              <a:buClrTx/>
              <a:buNone/>
            </a:pPr>
            <a:endParaRPr lang="en-US"/>
          </a:p>
        </p:txBody>
      </p:sp>
      <p:pic>
        <p:nvPicPr>
          <p:cNvPr id="7" name="Picture 4" descr="16 Custer"/>
          <p:cNvPicPr>
            <a:picLocks noChangeAspect="1" noChangeArrowheads="1"/>
          </p:cNvPicPr>
          <p:nvPr/>
        </p:nvPicPr>
        <p:blipFill>
          <a:blip r:embed="rId4"/>
          <a:srcRect/>
          <a:stretch>
            <a:fillRect/>
          </a:stretch>
        </p:blipFill>
        <p:spPr>
          <a:xfrm>
            <a:off x="1524000" y="1624012"/>
            <a:ext cx="3251887" cy="4419600"/>
          </a:xfrm>
          <a:prstGeom prst="rect">
            <a:avLst/>
          </a:prstGeom>
          <a:noFill/>
          <a:ln w="38100" cmpd="dbl">
            <a:solidFill>
              <a:srgbClr val="000000"/>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498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b="1">
                <a:solidFill>
                  <a:schemeClr val="accent4"/>
                </a:solidFill>
              </a:rPr>
              <a:t>THREE PILLARS OF FEDERAL JURISDICTION</a:t>
            </a:r>
            <a:endParaRPr lang="en-US">
              <a:solidFill>
                <a:schemeClr val="accent4"/>
              </a:solidFill>
            </a:endParaRPr>
          </a:p>
        </p:txBody>
      </p:sp>
      <p:sp>
        <p:nvSpPr>
          <p:cNvPr id="5" name="Slide Number Placeholder 4"/>
          <p:cNvSpPr>
            <a:spLocks noGrp="1"/>
          </p:cNvSpPr>
          <p:nvPr>
            <p:ph type="sldNum" sz="quarter" idx="12"/>
          </p:nvPr>
        </p:nvSpPr>
        <p:spPr/>
        <p:txBody>
          <a:bodyPr/>
          <a:lstStyle/>
          <a:p>
            <a:fld id="{1C8811D7-D435-4211-8BDC-72DFAA7B67BB}" type="slidenum">
              <a:rPr lang="en-US" smtClean="0"/>
              <a:t>26</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272524" y="5368766"/>
            <a:ext cx="7315200" cy="1146623"/>
          </a:xfrm>
        </p:spPr>
        <p:txBody>
          <a:bodyPr>
            <a:normAutofit fontScale="92500"/>
          </a:bodyPr>
          <a:lstStyle/>
          <a:p>
            <a:pPr marL="0" indent="0">
              <a:buClrTx/>
              <a:buNone/>
            </a:pPr>
            <a:r>
              <a:rPr lang="en-US" altLang="en-US" sz="2800"/>
              <a:t>Congress can unilaterally break treaties with tribes and recognize or terminate entire Tribal governments.</a:t>
            </a:r>
          </a:p>
          <a:p>
            <a:pPr marL="0" indent="0">
              <a:buClrTx/>
              <a:buNone/>
            </a:pPr>
            <a:endParaRPr lang="en-US"/>
          </a:p>
        </p:txBody>
      </p:sp>
      <p:pic>
        <p:nvPicPr>
          <p:cNvPr id="8" name="Picture 7" descr="15 Black Hills Expedition Custer"/>
          <p:cNvPicPr>
            <a:picLocks noChangeAspect="1" noChangeArrowheads="1"/>
          </p:cNvPicPr>
          <p:nvPr/>
        </p:nvPicPr>
        <p:blipFill>
          <a:blip r:embed="rId4"/>
          <a:srcRect/>
          <a:stretch>
            <a:fillRect/>
          </a:stretch>
        </p:blipFill>
        <p:spPr>
          <a:xfrm>
            <a:off x="1295399" y="1600200"/>
            <a:ext cx="7269451" cy="3581400"/>
          </a:xfrm>
          <a:prstGeom prst="rect">
            <a:avLst/>
          </a:prstGeom>
          <a:noFill/>
          <a:ln w="57150" cmpd="thinThick">
            <a:solidFill>
              <a:srgbClr val="000000"/>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2840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b="1">
                <a:solidFill>
                  <a:schemeClr val="accent4"/>
                </a:solidFill>
              </a:rPr>
              <a:t>THREE PILLARS OF FEDERAL JURISDICTION</a:t>
            </a:r>
            <a:endParaRPr lang="en-US">
              <a:solidFill>
                <a:schemeClr val="accent4"/>
              </a:solidFill>
            </a:endParaRPr>
          </a:p>
        </p:txBody>
      </p:sp>
      <p:sp>
        <p:nvSpPr>
          <p:cNvPr id="5" name="Slide Number Placeholder 4"/>
          <p:cNvSpPr>
            <a:spLocks noGrp="1"/>
          </p:cNvSpPr>
          <p:nvPr>
            <p:ph type="sldNum" sz="quarter" idx="12"/>
          </p:nvPr>
        </p:nvSpPr>
        <p:spPr/>
        <p:txBody>
          <a:bodyPr/>
          <a:lstStyle/>
          <a:p>
            <a:fld id="{1C8811D7-D435-4211-8BDC-72DFAA7B67BB}" type="slidenum">
              <a:rPr lang="en-US" smtClean="0"/>
              <a:t>27</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371600" y="1596577"/>
            <a:ext cx="7315200" cy="4728023"/>
          </a:xfrm>
        </p:spPr>
        <p:txBody>
          <a:bodyPr>
            <a:normAutofit/>
          </a:bodyPr>
          <a:lstStyle/>
          <a:p>
            <a:pPr marL="0" indent="0">
              <a:buNone/>
            </a:pPr>
            <a:r>
              <a:rPr lang="en-US" altLang="en-US" sz="3200" i="1"/>
              <a:t>Lone Wolf v. Hitchcock</a:t>
            </a:r>
            <a:r>
              <a:rPr lang="en-US" altLang="en-US" sz="3200"/>
              <a:t> (1903) (“Plenary authority over the tribal relations of the Indians has been exercised by Congress from the beginning, and the power has always been deemed a political one, not subject to be controlled by the judicial department of the government”).</a:t>
            </a:r>
          </a:p>
          <a:p>
            <a:pPr marL="0" indent="0">
              <a:buClrTx/>
              <a:buNone/>
            </a:pPr>
            <a:endParaRPr lang="en-US"/>
          </a:p>
        </p:txBody>
      </p:sp>
    </p:spTree>
    <p:extLst>
      <p:ext uri="{BB962C8B-B14F-4D97-AF65-F5344CB8AC3E}">
        <p14:creationId xmlns:p14="http://schemas.microsoft.com/office/powerpoint/2010/main" val="26567317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b="1">
                <a:solidFill>
                  <a:schemeClr val="accent4"/>
                </a:solidFill>
              </a:rPr>
              <a:t>THREE PILLARS OF FEDERAL JURISDICTION</a:t>
            </a:r>
            <a:endParaRPr lang="en-US">
              <a:solidFill>
                <a:schemeClr val="accent4"/>
              </a:solidFill>
            </a:endParaRPr>
          </a:p>
        </p:txBody>
      </p:sp>
      <p:sp>
        <p:nvSpPr>
          <p:cNvPr id="5" name="Slide Number Placeholder 4"/>
          <p:cNvSpPr>
            <a:spLocks noGrp="1"/>
          </p:cNvSpPr>
          <p:nvPr>
            <p:ph type="sldNum" sz="quarter" idx="12"/>
          </p:nvPr>
        </p:nvSpPr>
        <p:spPr/>
        <p:txBody>
          <a:bodyPr/>
          <a:lstStyle/>
          <a:p>
            <a:fld id="{1C8811D7-D435-4211-8BDC-72DFAA7B67BB}" type="slidenum">
              <a:rPr lang="en-US" smtClean="0"/>
              <a:t>28</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373458" y="4724400"/>
            <a:ext cx="7315200" cy="1756223"/>
          </a:xfrm>
        </p:spPr>
        <p:txBody>
          <a:bodyPr>
            <a:normAutofit/>
          </a:bodyPr>
          <a:lstStyle/>
          <a:p>
            <a:pPr marL="0" indent="0">
              <a:buClrTx/>
              <a:buNone/>
            </a:pPr>
            <a:r>
              <a:rPr lang="en-US" altLang="en-US"/>
              <a:t> The Major Crimes Act, 18 USC </a:t>
            </a:r>
            <a:r>
              <a:rPr lang="en-US" altLang="en-US">
                <a:cs typeface="Arial" charset="0"/>
              </a:rPr>
              <a:t>§ 1153, is an example of federal intrusion on the traditional power of tribes to even punish their own members for crime, upheld in </a:t>
            </a:r>
            <a:r>
              <a:rPr lang="en-US" altLang="en-US" i="1">
                <a:cs typeface="Arial" charset="0"/>
              </a:rPr>
              <a:t>U.S. v. Kagama </a:t>
            </a:r>
            <a:r>
              <a:rPr lang="en-US" altLang="en-US">
                <a:cs typeface="Arial" charset="0"/>
              </a:rPr>
              <a:t>(1886).</a:t>
            </a:r>
            <a:endParaRPr lang="en-US"/>
          </a:p>
        </p:txBody>
      </p:sp>
      <p:pic>
        <p:nvPicPr>
          <p:cNvPr id="6" name="Picture 4" descr="10 Hanging of 40 Indians in MN"/>
          <p:cNvPicPr>
            <a:picLocks noChangeAspect="1" noChangeArrowheads="1"/>
          </p:cNvPicPr>
          <p:nvPr/>
        </p:nvPicPr>
        <p:blipFill>
          <a:blip r:embed="rId4"/>
          <a:srcRect/>
          <a:stretch>
            <a:fillRect/>
          </a:stretch>
        </p:blipFill>
        <p:spPr>
          <a:xfrm>
            <a:off x="1447800" y="1600200"/>
            <a:ext cx="6861717" cy="2971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4140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b="1">
                <a:solidFill>
                  <a:schemeClr val="accent4"/>
                </a:solidFill>
              </a:rPr>
              <a:t>THREE PILLARS OF FEDERAL JURISDICTION</a:t>
            </a:r>
            <a:endParaRPr lang="en-US">
              <a:solidFill>
                <a:schemeClr val="accent4"/>
              </a:solidFill>
            </a:endParaRPr>
          </a:p>
        </p:txBody>
      </p:sp>
      <p:sp>
        <p:nvSpPr>
          <p:cNvPr id="5" name="Slide Number Placeholder 4"/>
          <p:cNvSpPr>
            <a:spLocks noGrp="1"/>
          </p:cNvSpPr>
          <p:nvPr>
            <p:ph type="sldNum" sz="quarter" idx="12"/>
          </p:nvPr>
        </p:nvSpPr>
        <p:spPr/>
        <p:txBody>
          <a:bodyPr/>
          <a:lstStyle/>
          <a:p>
            <a:fld id="{1C8811D7-D435-4211-8BDC-72DFAA7B67BB}" type="slidenum">
              <a:rPr lang="en-US" smtClean="0"/>
              <a:t>29</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724400" y="1828800"/>
            <a:ext cx="3657600" cy="4495800"/>
          </a:xfrm>
        </p:spPr>
        <p:txBody>
          <a:bodyPr>
            <a:normAutofit/>
          </a:bodyPr>
          <a:lstStyle/>
          <a:p>
            <a:pPr marL="0" indent="0">
              <a:buNone/>
            </a:pPr>
            <a:r>
              <a:rPr lang="en-US" altLang="en-US" sz="3000"/>
              <a:t>Since the Judiciary Act of 1789, United States Attorneys have been chiefly responsible for enforcing federal criminal law in Indian Country and now act like local District Attorneys.</a:t>
            </a:r>
          </a:p>
        </p:txBody>
      </p:sp>
      <p:pic>
        <p:nvPicPr>
          <p:cNvPr id="7" name="Picture 4" descr="Browne-edited"/>
          <p:cNvPicPr>
            <a:picLocks noChangeAspect="1" noChangeArrowheads="1"/>
          </p:cNvPicPr>
          <p:nvPr/>
        </p:nvPicPr>
        <p:blipFill>
          <a:blip r:embed="rId4"/>
          <a:srcRect/>
          <a:stretch>
            <a:fillRect/>
          </a:stretch>
        </p:blipFill>
        <p:spPr>
          <a:xfrm>
            <a:off x="1371600" y="1828800"/>
            <a:ext cx="2895601" cy="3770044"/>
          </a:xfrm>
          <a:prstGeom prst="rect">
            <a:avLst/>
          </a:prstGeom>
          <a:noFill/>
          <a:ln w="6350">
            <a:solidFill>
              <a:srgbClr val="000000"/>
            </a:solidFill>
            <a:miter lim="800000"/>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66982" y="5612944"/>
            <a:ext cx="2895601" cy="738664"/>
          </a:xfrm>
          <a:prstGeom prst="rect">
            <a:avLst/>
          </a:prstGeom>
          <a:noFill/>
        </p:spPr>
        <p:txBody>
          <a:bodyPr wrap="square" rtlCol="0">
            <a:spAutoFit/>
          </a:bodyPr>
          <a:lstStyle/>
          <a:p>
            <a:pPr algn="ctr"/>
            <a:r>
              <a:rPr lang="en-US" sz="1400" b="1"/>
              <a:t>Samuel E. Brown, </a:t>
            </a:r>
          </a:p>
          <a:p>
            <a:pPr algn="ctr"/>
            <a:r>
              <a:rPr lang="en-US" sz="1400" b="1"/>
              <a:t>U.S. Attorney-Territory of Colorado (1862-65)</a:t>
            </a:r>
          </a:p>
        </p:txBody>
      </p:sp>
    </p:spTree>
    <p:extLst>
      <p:ext uri="{BB962C8B-B14F-4D97-AF65-F5344CB8AC3E}">
        <p14:creationId xmlns:p14="http://schemas.microsoft.com/office/powerpoint/2010/main" val="803696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accent4"/>
                </a:solidFill>
              </a:rPr>
              <a:t>WHAT IS FEDERAL INDIAN LAW?</a:t>
            </a:r>
            <a:endParaRPr lang="en-US">
              <a:solidFill>
                <a:schemeClr val="accent4"/>
              </a:solidFill>
            </a:endParaRPr>
          </a:p>
        </p:txBody>
      </p:sp>
      <p:sp>
        <p:nvSpPr>
          <p:cNvPr id="3" name="Content Placeholder 2"/>
          <p:cNvSpPr>
            <a:spLocks noGrp="1"/>
          </p:cNvSpPr>
          <p:nvPr>
            <p:ph idx="1"/>
          </p:nvPr>
        </p:nvSpPr>
        <p:spPr/>
        <p:txBody>
          <a:bodyPr/>
          <a:lstStyle/>
          <a:p>
            <a:pPr marL="457200" indent="-457200">
              <a:buClrTx/>
              <a:buAutoNum type="arabicPeriod" startAt="3"/>
            </a:pPr>
            <a:r>
              <a:rPr lang="en-US"/>
              <a:t>The term “Federal Indian Law” refers to the thousands of treaties, statutes, executive orders, and court decisions by which the United States defines legal and political status of American Indians and Alaska Native tribes and nations within the federal system, including recognition of tribes’ inherent sovereignty as governments pre-dating the U.S. Constitution.</a:t>
            </a:r>
          </a:p>
          <a:p>
            <a:pPr marL="0" indent="0">
              <a:buNone/>
            </a:pPr>
            <a:endParaRPr lang="en-US"/>
          </a:p>
        </p:txBody>
      </p:sp>
      <p:sp>
        <p:nvSpPr>
          <p:cNvPr id="5" name="Slide Number Placeholder 4"/>
          <p:cNvSpPr>
            <a:spLocks noGrp="1"/>
          </p:cNvSpPr>
          <p:nvPr>
            <p:ph type="sldNum" sz="quarter" idx="12"/>
          </p:nvPr>
        </p:nvSpPr>
        <p:spPr/>
        <p:txBody>
          <a:bodyPr/>
          <a:lstStyle/>
          <a:p>
            <a:fld id="{1C8811D7-D435-4211-8BDC-72DFAA7B67BB}" type="slidenum">
              <a:rPr lang="en-US" smtClean="0"/>
              <a:t>3</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59379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b="1">
                <a:solidFill>
                  <a:schemeClr val="accent4"/>
                </a:solidFill>
              </a:rPr>
              <a:t>THREE PILLARS OF FEDERAL JURISDICTION</a:t>
            </a:r>
            <a:endParaRPr lang="en-US">
              <a:solidFill>
                <a:schemeClr val="accent4"/>
              </a:solidFill>
            </a:endParaRPr>
          </a:p>
        </p:txBody>
      </p:sp>
      <p:sp>
        <p:nvSpPr>
          <p:cNvPr id="5" name="Slide Number Placeholder 4"/>
          <p:cNvSpPr>
            <a:spLocks noGrp="1"/>
          </p:cNvSpPr>
          <p:nvPr>
            <p:ph type="sldNum" sz="quarter" idx="12"/>
          </p:nvPr>
        </p:nvSpPr>
        <p:spPr/>
        <p:txBody>
          <a:bodyPr/>
          <a:lstStyle/>
          <a:p>
            <a:fld id="{1C8811D7-D435-4211-8BDC-72DFAA7B67BB}" type="slidenum">
              <a:rPr lang="en-US" smtClean="0"/>
              <a:t>30</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5257800" y="1905000"/>
            <a:ext cx="3505200" cy="4347023"/>
          </a:xfrm>
        </p:spPr>
        <p:txBody>
          <a:bodyPr>
            <a:normAutofit/>
          </a:bodyPr>
          <a:lstStyle/>
          <a:p>
            <a:pPr marL="0" indent="0">
              <a:spcAft>
                <a:spcPts val="600"/>
              </a:spcAft>
              <a:buNone/>
            </a:pPr>
            <a:r>
              <a:rPr lang="en-US" altLang="en-US" sz="3200"/>
              <a:t>Plenary power means that Congress defines who is an Indian, which tribes are recognized or cease to exist, and what is “Indian Country.”</a:t>
            </a:r>
          </a:p>
        </p:txBody>
      </p:sp>
      <p:pic>
        <p:nvPicPr>
          <p:cNvPr id="8" name="Picture 4" descr="36 Oasis in Badlands"/>
          <p:cNvPicPr>
            <a:picLocks noChangeAspect="1" noChangeArrowheads="1"/>
          </p:cNvPicPr>
          <p:nvPr/>
        </p:nvPicPr>
        <p:blipFill>
          <a:blip r:embed="rId4"/>
          <a:srcRect/>
          <a:stretch>
            <a:fillRect/>
          </a:stretch>
        </p:blipFill>
        <p:spPr>
          <a:xfrm>
            <a:off x="1281545" y="2057400"/>
            <a:ext cx="3644068" cy="29924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6937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b="1">
                <a:solidFill>
                  <a:schemeClr val="accent4"/>
                </a:solidFill>
              </a:rPr>
              <a:t>THREE PILLARS OF FEDERAL JURISDICTION</a:t>
            </a:r>
            <a:endParaRPr lang="en-US">
              <a:solidFill>
                <a:schemeClr val="accent4"/>
              </a:solidFill>
            </a:endParaRPr>
          </a:p>
        </p:txBody>
      </p:sp>
      <p:sp>
        <p:nvSpPr>
          <p:cNvPr id="5" name="Slide Number Placeholder 4"/>
          <p:cNvSpPr>
            <a:spLocks noGrp="1"/>
          </p:cNvSpPr>
          <p:nvPr>
            <p:ph type="sldNum" sz="quarter" idx="12"/>
          </p:nvPr>
        </p:nvSpPr>
        <p:spPr/>
        <p:txBody>
          <a:bodyPr/>
          <a:lstStyle/>
          <a:p>
            <a:fld id="{1C8811D7-D435-4211-8BDC-72DFAA7B67BB}" type="slidenum">
              <a:rPr lang="en-US" smtClean="0"/>
              <a:t>31</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371600" y="1596577"/>
            <a:ext cx="7315200" cy="4651823"/>
          </a:xfrm>
        </p:spPr>
        <p:txBody>
          <a:bodyPr>
            <a:normAutofit/>
          </a:bodyPr>
          <a:lstStyle/>
          <a:p>
            <a:pPr marL="609600" indent="-609600">
              <a:spcBef>
                <a:spcPct val="0"/>
              </a:spcBef>
              <a:buClrTx/>
              <a:buFont typeface="+mj-lt"/>
              <a:buAutoNum type="arabicPeriod" startAt="3"/>
            </a:pPr>
            <a:r>
              <a:rPr lang="en-US" altLang="en-US" sz="3200" b="1"/>
              <a:t>States generally lack power over Tribes:</a:t>
            </a:r>
            <a:r>
              <a:rPr lang="en-US" altLang="en-US" sz="2800"/>
              <a:t> </a:t>
            </a:r>
          </a:p>
          <a:p>
            <a:pPr marL="636588" indent="0">
              <a:spcBef>
                <a:spcPct val="0"/>
              </a:spcBef>
              <a:buClrTx/>
              <a:buNone/>
            </a:pPr>
            <a:r>
              <a:rPr lang="en-US" altLang="en-US" sz="3200"/>
              <a:t>The power to regulate tribes is wholly </a:t>
            </a:r>
            <a:r>
              <a:rPr lang="en-US" altLang="en-US" sz="3200" i="1"/>
              <a:t>federal</a:t>
            </a:r>
            <a:r>
              <a:rPr lang="en-US" altLang="en-US" sz="3200"/>
              <a:t>; state governments are excluded unless Congress delegates power to them. </a:t>
            </a:r>
            <a:r>
              <a:rPr lang="en-US" altLang="en-US" sz="3200" i="1"/>
              <a:t>Worcester v. Georgia </a:t>
            </a:r>
            <a:r>
              <a:rPr lang="en-US" altLang="en-US" sz="3200"/>
              <a:t> (1832) (state law has “no force” in the Cherokee Nation). </a:t>
            </a:r>
          </a:p>
          <a:p>
            <a:pPr marL="0" indent="0">
              <a:spcAft>
                <a:spcPts val="600"/>
              </a:spcAft>
              <a:buNone/>
            </a:pPr>
            <a:endParaRPr lang="en-US" altLang="en-US" sz="3200"/>
          </a:p>
        </p:txBody>
      </p:sp>
    </p:spTree>
    <p:extLst>
      <p:ext uri="{BB962C8B-B14F-4D97-AF65-F5344CB8AC3E}">
        <p14:creationId xmlns:p14="http://schemas.microsoft.com/office/powerpoint/2010/main" val="16011958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b="1">
                <a:solidFill>
                  <a:schemeClr val="accent4"/>
                </a:solidFill>
              </a:rPr>
              <a:t>THREE PILLARS OF FEDERAL JURISDICTION</a:t>
            </a:r>
            <a:endParaRPr lang="en-US">
              <a:solidFill>
                <a:schemeClr val="accent4"/>
              </a:solidFill>
            </a:endParaRPr>
          </a:p>
        </p:txBody>
      </p:sp>
      <p:sp>
        <p:nvSpPr>
          <p:cNvPr id="5" name="Slide Number Placeholder 4"/>
          <p:cNvSpPr>
            <a:spLocks noGrp="1"/>
          </p:cNvSpPr>
          <p:nvPr>
            <p:ph type="sldNum" sz="quarter" idx="12"/>
          </p:nvPr>
        </p:nvSpPr>
        <p:spPr/>
        <p:txBody>
          <a:bodyPr/>
          <a:lstStyle/>
          <a:p>
            <a:fld id="{1C8811D7-D435-4211-8BDC-72DFAA7B67BB}" type="slidenum">
              <a:rPr lang="en-US" smtClean="0"/>
              <a:t>32</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371600" y="4800600"/>
            <a:ext cx="7315200" cy="1680023"/>
          </a:xfrm>
        </p:spPr>
        <p:txBody>
          <a:bodyPr>
            <a:normAutofit fontScale="85000" lnSpcReduction="10000"/>
          </a:bodyPr>
          <a:lstStyle/>
          <a:p>
            <a:pPr marL="0" indent="0">
              <a:spcAft>
                <a:spcPts val="600"/>
              </a:spcAft>
              <a:buNone/>
            </a:pPr>
            <a:r>
              <a:rPr lang="en-US" altLang="en-US" sz="3200"/>
              <a:t>The British Crown tried to stand between Indians and the Colonists, and later the federal government was to stand between tribes and the settlers who formed territorial and later state governments.</a:t>
            </a:r>
            <a:r>
              <a:rPr lang="en-US" altLang="en-US" sz="2800"/>
              <a:t> </a:t>
            </a:r>
          </a:p>
          <a:p>
            <a:pPr marL="0" indent="0">
              <a:spcAft>
                <a:spcPts val="600"/>
              </a:spcAft>
              <a:buNone/>
            </a:pPr>
            <a:endParaRPr lang="en-US" altLang="en-US" sz="3200"/>
          </a:p>
        </p:txBody>
      </p:sp>
      <p:pic>
        <p:nvPicPr>
          <p:cNvPr id="6" name="Picture 5" descr="11 Cheyenne camp"/>
          <p:cNvPicPr>
            <a:picLocks noChangeAspect="1" noChangeArrowheads="1"/>
          </p:cNvPicPr>
          <p:nvPr/>
        </p:nvPicPr>
        <p:blipFill>
          <a:blip r:embed="rId4"/>
          <a:srcRect/>
          <a:stretch>
            <a:fillRect/>
          </a:stretch>
        </p:blipFill>
        <p:spPr>
          <a:xfrm>
            <a:off x="1676400" y="1600200"/>
            <a:ext cx="6538726" cy="304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46535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b="1">
                <a:solidFill>
                  <a:schemeClr val="accent4"/>
                </a:solidFill>
              </a:rPr>
              <a:t>THREE PILLARS OF FEDERAL JURISDICTION</a:t>
            </a:r>
            <a:endParaRPr lang="en-US">
              <a:solidFill>
                <a:schemeClr val="accent4"/>
              </a:solidFill>
            </a:endParaRPr>
          </a:p>
        </p:txBody>
      </p:sp>
      <p:sp>
        <p:nvSpPr>
          <p:cNvPr id="5" name="Slide Number Placeholder 4"/>
          <p:cNvSpPr>
            <a:spLocks noGrp="1"/>
          </p:cNvSpPr>
          <p:nvPr>
            <p:ph type="sldNum" sz="quarter" idx="12"/>
          </p:nvPr>
        </p:nvSpPr>
        <p:spPr/>
        <p:txBody>
          <a:bodyPr/>
          <a:lstStyle/>
          <a:p>
            <a:fld id="{1C8811D7-D435-4211-8BDC-72DFAA7B67BB}" type="slidenum">
              <a:rPr lang="en-US" smtClean="0"/>
              <a:t>33</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524000" y="4746353"/>
            <a:ext cx="7315200" cy="1680023"/>
          </a:xfrm>
        </p:spPr>
        <p:txBody>
          <a:bodyPr>
            <a:normAutofit/>
          </a:bodyPr>
          <a:lstStyle/>
          <a:p>
            <a:pPr marL="0" indent="0">
              <a:spcBef>
                <a:spcPct val="0"/>
              </a:spcBef>
              <a:spcAft>
                <a:spcPts val="600"/>
              </a:spcAft>
              <a:buNone/>
            </a:pPr>
            <a:r>
              <a:rPr lang="en-US" altLang="en-US" sz="2800"/>
              <a:t>In some states, Indians were forbidden to vote in state elections until after World War II even though they were U.S. citizens.</a:t>
            </a:r>
          </a:p>
          <a:p>
            <a:pPr marL="0" indent="0">
              <a:spcAft>
                <a:spcPts val="600"/>
              </a:spcAft>
              <a:buNone/>
            </a:pPr>
            <a:endParaRPr lang="en-US" altLang="en-US" sz="3200"/>
          </a:p>
        </p:txBody>
      </p:sp>
      <p:pic>
        <p:nvPicPr>
          <p:cNvPr id="7" name="Picture 5" descr="Troy Eid 041"/>
          <p:cNvPicPr>
            <a:picLocks noChangeAspect="1" noChangeArrowheads="1"/>
          </p:cNvPicPr>
          <p:nvPr/>
        </p:nvPicPr>
        <p:blipFill>
          <a:blip r:embed="rId4"/>
          <a:srcRect b="9525"/>
          <a:stretch>
            <a:fillRect/>
          </a:stretch>
        </p:blipFill>
        <p:spPr>
          <a:xfrm>
            <a:off x="2667000" y="1635643"/>
            <a:ext cx="4572000" cy="3101474"/>
          </a:xfrm>
          <a:prstGeom prst="rect">
            <a:avLst/>
          </a:prstGeom>
          <a:noFill/>
          <a:ln w="3175">
            <a:solidFill>
              <a:srgbClr val="000000"/>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6327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b="1">
                <a:solidFill>
                  <a:schemeClr val="accent4"/>
                </a:solidFill>
                <a:latin typeface="Arial" panose="020B0604020202020204" pitchFamily="34" charset="0"/>
                <a:cs typeface="Arial" panose="020B0604020202020204" pitchFamily="34" charset="0"/>
              </a:rPr>
              <a:t>Fundamental Powers of Tribes include </a:t>
            </a:r>
            <a:r>
              <a:rPr lang="en-US" b="1">
                <a:solidFill>
                  <a:schemeClr val="accent4"/>
                </a:solidFill>
                <a:latin typeface="Arial" panose="020B0604020202020204" pitchFamily="34" charset="0"/>
                <a:cs typeface="Arial" panose="020B0604020202020204" pitchFamily="34" charset="0"/>
              </a:rPr>
              <a:t>~</a:t>
            </a:r>
            <a:r>
              <a:rPr lang="en-US" altLang="en-US" b="1">
                <a:solidFill>
                  <a:schemeClr val="accent4"/>
                </a:solidFill>
                <a:latin typeface="Arial" panose="020B0604020202020204" pitchFamily="34" charset="0"/>
                <a:cs typeface="Arial" panose="020B0604020202020204" pitchFamily="34" charset="0"/>
              </a:rPr>
              <a:t> </a:t>
            </a:r>
            <a:endParaRPr lang="en-US">
              <a:solidFill>
                <a:schemeClr val="accent4"/>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1C8811D7-D435-4211-8BDC-72DFAA7B67BB}" type="slidenum">
              <a:rPr lang="en-US" smtClean="0"/>
              <a:t>34</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371600" y="1828800"/>
            <a:ext cx="7315200" cy="4343400"/>
          </a:xfrm>
        </p:spPr>
        <p:txBody>
          <a:bodyPr>
            <a:normAutofit fontScale="92500" lnSpcReduction="10000"/>
          </a:bodyPr>
          <a:lstStyle/>
          <a:p>
            <a:pPr>
              <a:buClrTx/>
              <a:buFont typeface="Arial" panose="020B0604020202020204" pitchFamily="34" charset="0"/>
              <a:buChar char="•"/>
            </a:pPr>
            <a:r>
              <a:rPr lang="en-US" altLang="en-US"/>
              <a:t>Power to establish a form of government.</a:t>
            </a:r>
          </a:p>
          <a:p>
            <a:pPr marL="738188" indent="-396875">
              <a:buClrTx/>
              <a:buFont typeface="Courier New" panose="02070309020205020404" pitchFamily="49" charset="0"/>
              <a:buChar char="o"/>
            </a:pPr>
            <a:r>
              <a:rPr lang="en-US" altLang="en-US"/>
              <a:t>Because tribes are not limited by the U.S. Constitution, they are not subject to the Establishment of Religion Clause, Separation of Powers principles, etc.</a:t>
            </a:r>
          </a:p>
          <a:p>
            <a:pPr>
              <a:buClrTx/>
              <a:buFont typeface="Arial" panose="020B0604020202020204" pitchFamily="34" charset="0"/>
              <a:buChar char="•"/>
            </a:pPr>
            <a:r>
              <a:rPr lang="en-US" altLang="en-US"/>
              <a:t>Authority to define membership (citizenship).</a:t>
            </a:r>
          </a:p>
          <a:p>
            <a:pPr>
              <a:buClrTx/>
              <a:buFont typeface="Arial" panose="020B0604020202020204" pitchFamily="34" charset="0"/>
              <a:buChar char="•"/>
            </a:pPr>
            <a:r>
              <a:rPr lang="en-US" altLang="en-US"/>
              <a:t>“Police power” to legislate and enforce civil and criminal laws analogous to state government (except </a:t>
            </a:r>
            <a:r>
              <a:rPr lang="en-US" altLang="en-US" i="1"/>
              <a:t>Oliphant</a:t>
            </a:r>
            <a:r>
              <a:rPr lang="en-US" altLang="en-US"/>
              <a:t>).</a:t>
            </a:r>
          </a:p>
          <a:p>
            <a:pPr>
              <a:buClrTx/>
              <a:buFont typeface="Arial" panose="020B0604020202020204" pitchFamily="34" charset="0"/>
              <a:buChar char="•"/>
            </a:pPr>
            <a:r>
              <a:rPr lang="en-US" altLang="en-US"/>
              <a:t>Ability to banish/exclude persons from tribal lands.</a:t>
            </a:r>
          </a:p>
          <a:p>
            <a:pPr>
              <a:buClrTx/>
              <a:buFont typeface="Arial" panose="020B0604020202020204" pitchFamily="34" charset="0"/>
              <a:buChar char="•"/>
            </a:pPr>
            <a:r>
              <a:rPr lang="en-US" altLang="en-US"/>
              <a:t>Authority to charter business organizations.</a:t>
            </a:r>
          </a:p>
          <a:p>
            <a:pPr>
              <a:buClrTx/>
              <a:buFont typeface="Arial" panose="020B0604020202020204" pitchFamily="34" charset="0"/>
              <a:buChar char="•"/>
            </a:pPr>
            <a:r>
              <a:rPr lang="en-US" altLang="en-US"/>
              <a:t>Sovereign immunity.</a:t>
            </a:r>
          </a:p>
          <a:p>
            <a:pPr>
              <a:buClrTx/>
              <a:buFont typeface="Arial" panose="020B0604020202020204" pitchFamily="34" charset="0"/>
              <a:buChar char="•"/>
            </a:pPr>
            <a:endParaRPr lang="en-US" altLang="en-US"/>
          </a:p>
          <a:p>
            <a:pPr marL="0" indent="0">
              <a:buNone/>
            </a:pPr>
            <a:endParaRPr lang="en-US"/>
          </a:p>
        </p:txBody>
      </p:sp>
    </p:spTree>
    <p:extLst>
      <p:ext uri="{BB962C8B-B14F-4D97-AF65-F5344CB8AC3E}">
        <p14:creationId xmlns:p14="http://schemas.microsoft.com/office/powerpoint/2010/main" val="32100730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olidFill>
                  <a:schemeClr val="tx1"/>
                </a:solidFill>
                <a:latin typeface="Arial" panose="020B0604020202020204" pitchFamily="34" charset="0"/>
                <a:cs typeface="Arial" panose="020B0604020202020204" pitchFamily="34" charset="0"/>
              </a:rPr>
              <a:t>Tribal Sovereign Immunity</a:t>
            </a:r>
          </a:p>
        </p:txBody>
      </p:sp>
      <p:sp>
        <p:nvSpPr>
          <p:cNvPr id="3" name="Content Placeholder 2"/>
          <p:cNvSpPr>
            <a:spLocks noGrp="1"/>
          </p:cNvSpPr>
          <p:nvPr>
            <p:ph idx="1"/>
          </p:nvPr>
        </p:nvSpPr>
        <p:spPr/>
        <p:txBody>
          <a:bodyPr>
            <a:normAutofit lnSpcReduction="10000"/>
          </a:bodyPr>
          <a:lstStyle/>
          <a:p>
            <a:pPr marL="0" indent="0">
              <a:buFont typeface="Wingdings" pitchFamily="2" charset="2"/>
              <a:buNone/>
              <a:defRPr/>
            </a:pPr>
            <a:r>
              <a:rPr lang="en-US" u="sng">
                <a:latin typeface="Arial" panose="020B0604020202020204" pitchFamily="34" charset="0"/>
                <a:cs typeface="Arial" panose="020B0604020202020204" pitchFamily="34" charset="0"/>
              </a:rPr>
              <a:t>Tribal Sovereign Immunity</a:t>
            </a:r>
            <a:endParaRPr lang="en-US">
              <a:latin typeface="Arial" panose="020B0604020202020204" pitchFamily="34" charset="0"/>
              <a:cs typeface="Arial" panose="020B0604020202020204" pitchFamily="34" charset="0"/>
            </a:endParaRPr>
          </a:p>
          <a:p>
            <a:pPr>
              <a:lnSpc>
                <a:spcPct val="100000"/>
              </a:lnSpc>
              <a:spcBef>
                <a:spcPts val="1800"/>
              </a:spcBef>
              <a:buClrTx/>
              <a:buFont typeface="Arial" pitchFamily="34" charset="0"/>
              <a:buChar char="•"/>
              <a:defRPr/>
            </a:pPr>
            <a:r>
              <a:rPr lang="en-US">
                <a:latin typeface="Arial" panose="020B0604020202020204" pitchFamily="34" charset="0"/>
                <a:cs typeface="Arial" panose="020B0604020202020204" pitchFamily="34" charset="0"/>
              </a:rPr>
              <a:t>Sovereign immunity bars any lawsuit, other than claims brought by the United States, absent an express and unequivocal waiver by the Tribe itself or by Congress.</a:t>
            </a:r>
          </a:p>
          <a:p>
            <a:pPr marL="798513" indent="-452438">
              <a:lnSpc>
                <a:spcPct val="100000"/>
              </a:lnSpc>
              <a:spcBef>
                <a:spcPts val="1800"/>
              </a:spcBef>
              <a:buClrTx/>
              <a:buFont typeface="Arial" pitchFamily="34" charset="0"/>
              <a:buChar char="−"/>
              <a:defRPr/>
            </a:pPr>
            <a:r>
              <a:rPr lang="en-US">
                <a:latin typeface="Arial" panose="020B0604020202020204" pitchFamily="34" charset="0"/>
                <a:cs typeface="Arial" panose="020B0604020202020204" pitchFamily="34" charset="0"/>
              </a:rPr>
              <a:t>Bars suits by States and individuals against Tribes for any type of activity, whether commercial or governmental.</a:t>
            </a:r>
          </a:p>
          <a:p>
            <a:pPr marL="798513" indent="-452438">
              <a:lnSpc>
                <a:spcPct val="100000"/>
              </a:lnSpc>
              <a:spcBef>
                <a:spcPts val="1800"/>
              </a:spcBef>
              <a:buClrTx/>
              <a:buFont typeface="Arial" pitchFamily="34" charset="0"/>
              <a:buChar char="−"/>
              <a:defRPr/>
            </a:pPr>
            <a:r>
              <a:rPr lang="en-US">
                <a:latin typeface="Arial" panose="020B0604020202020204" pitchFamily="34" charset="0"/>
                <a:cs typeface="Arial" panose="020B0604020202020204" pitchFamily="34" charset="0"/>
              </a:rPr>
              <a:t>Applies within or outside Indian country.</a:t>
            </a:r>
          </a:p>
          <a:p>
            <a:pPr marL="457200" indent="0">
              <a:spcBef>
                <a:spcPts val="1200"/>
              </a:spcBef>
              <a:buNone/>
            </a:pPr>
            <a:endParaRPr lang="en-US"/>
          </a:p>
        </p:txBody>
      </p:sp>
      <p:sp>
        <p:nvSpPr>
          <p:cNvPr id="5" name="Slide Number Placeholder 4"/>
          <p:cNvSpPr>
            <a:spLocks noGrp="1"/>
          </p:cNvSpPr>
          <p:nvPr>
            <p:ph type="sldNum" sz="quarter" idx="12"/>
          </p:nvPr>
        </p:nvSpPr>
        <p:spPr/>
        <p:txBody>
          <a:bodyPr/>
          <a:lstStyle/>
          <a:p>
            <a:fld id="{1C8811D7-D435-4211-8BDC-72DFAA7B67BB}" type="slidenum">
              <a:rPr lang="en-US" smtClean="0"/>
              <a:t>35</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0982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a:solidFill>
                  <a:schemeClr val="tx1"/>
                </a:solidFill>
                <a:latin typeface="Arial" panose="020B0604020202020204" pitchFamily="34" charset="0"/>
                <a:cs typeface="Arial" panose="020B0604020202020204" pitchFamily="34" charset="0"/>
              </a:rPr>
              <a:t>DOING BUSINESS WITH TRIBES</a:t>
            </a:r>
            <a:endParaRPr lang="en-US">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105400" y="1828800"/>
            <a:ext cx="3548062" cy="4343400"/>
          </a:xfrm>
        </p:spPr>
        <p:txBody>
          <a:bodyPr>
            <a:normAutofit fontScale="92500"/>
          </a:bodyPr>
          <a:lstStyle/>
          <a:p>
            <a:pPr>
              <a:spcAft>
                <a:spcPct val="0"/>
              </a:spcAft>
              <a:buClrTx/>
              <a:buFont typeface="Arial" charset="0"/>
              <a:buChar char="•"/>
            </a:pPr>
            <a:r>
              <a:rPr lang="en-US" altLang="en-US">
                <a:latin typeface="Arial" panose="020B0604020202020204" pitchFamily="34" charset="0"/>
                <a:cs typeface="Arial" panose="020B0604020202020204" pitchFamily="34" charset="0"/>
              </a:rPr>
              <a:t>For on-Reservation projects, key issues that non-Indian investors and business partners need to understand include:</a:t>
            </a:r>
          </a:p>
          <a:p>
            <a:pPr lvl="1">
              <a:spcAft>
                <a:spcPct val="0"/>
              </a:spcAft>
              <a:buClrTx/>
              <a:buFont typeface="Arial" charset="0"/>
              <a:buChar char="−"/>
            </a:pPr>
            <a:r>
              <a:rPr lang="en-US" altLang="en-US">
                <a:latin typeface="Arial" panose="020B0604020202020204" pitchFamily="34" charset="0"/>
                <a:cs typeface="Arial" panose="020B0604020202020204" pitchFamily="34" charset="0"/>
              </a:rPr>
              <a:t>Tribal Employment and Labor Laws</a:t>
            </a:r>
          </a:p>
          <a:p>
            <a:pPr lvl="1">
              <a:spcAft>
                <a:spcPct val="0"/>
              </a:spcAft>
              <a:buClrTx/>
              <a:buFont typeface="Arial" charset="0"/>
              <a:buChar char="−"/>
            </a:pPr>
            <a:r>
              <a:rPr lang="en-US" altLang="en-US">
                <a:latin typeface="Arial" panose="020B0604020202020204" pitchFamily="34" charset="0"/>
                <a:cs typeface="Arial" panose="020B0604020202020204" pitchFamily="34" charset="0"/>
              </a:rPr>
              <a:t>Tribal Regulatory Enforcement</a:t>
            </a:r>
          </a:p>
          <a:p>
            <a:pPr lvl="1">
              <a:spcAft>
                <a:spcPct val="0"/>
              </a:spcAft>
              <a:buClrTx/>
              <a:buFont typeface="Arial" charset="0"/>
              <a:buChar char="−"/>
            </a:pPr>
            <a:r>
              <a:rPr lang="en-US" altLang="en-US">
                <a:latin typeface="Arial" panose="020B0604020202020204" pitchFamily="34" charset="0"/>
                <a:cs typeface="Arial" panose="020B0604020202020204" pitchFamily="34" charset="0"/>
              </a:rPr>
              <a:t>Investment/Asset Protection</a:t>
            </a:r>
          </a:p>
          <a:p>
            <a:pPr lvl="1">
              <a:spcAft>
                <a:spcPct val="0"/>
              </a:spcAft>
              <a:buClrTx/>
              <a:buFont typeface="Arial" charset="0"/>
              <a:buChar char="−"/>
            </a:pPr>
            <a:r>
              <a:rPr lang="en-US" altLang="en-US">
                <a:latin typeface="Arial" panose="020B0604020202020204" pitchFamily="34" charset="0"/>
                <a:cs typeface="Arial" panose="020B0604020202020204" pitchFamily="34" charset="0"/>
              </a:rPr>
              <a:t>Dispute Resolution</a:t>
            </a:r>
          </a:p>
          <a:p>
            <a:pPr lvl="1">
              <a:spcAft>
                <a:spcPct val="0"/>
              </a:spcAft>
              <a:buClrTx/>
              <a:buFont typeface="Arial" charset="0"/>
              <a:buChar char="−"/>
            </a:pPr>
            <a:r>
              <a:rPr lang="en-US" altLang="en-US">
                <a:latin typeface="Arial" panose="020B0604020202020204" pitchFamily="34" charset="0"/>
                <a:cs typeface="Arial" panose="020B0604020202020204" pitchFamily="34" charset="0"/>
              </a:rPr>
              <a:t>Taxation</a:t>
            </a:r>
          </a:p>
          <a:p>
            <a:pPr marL="346075" indent="0">
              <a:lnSpc>
                <a:spcPct val="100000"/>
              </a:lnSpc>
              <a:spcBef>
                <a:spcPts val="1200"/>
              </a:spcBef>
              <a:buClrTx/>
              <a:buNone/>
              <a:defRPr/>
            </a:pPr>
            <a:endParaRPr lang="en-US"/>
          </a:p>
          <a:p>
            <a:pPr marL="457200" indent="0">
              <a:spcBef>
                <a:spcPts val="1200"/>
              </a:spcBef>
              <a:buNone/>
            </a:pPr>
            <a:endParaRPr lang="en-US"/>
          </a:p>
        </p:txBody>
      </p:sp>
      <p:sp>
        <p:nvSpPr>
          <p:cNvPr id="5" name="Slide Number Placeholder 4"/>
          <p:cNvSpPr>
            <a:spLocks noGrp="1"/>
          </p:cNvSpPr>
          <p:nvPr>
            <p:ph type="sldNum" sz="quarter" idx="12"/>
          </p:nvPr>
        </p:nvSpPr>
        <p:spPr/>
        <p:txBody>
          <a:bodyPr/>
          <a:lstStyle/>
          <a:p>
            <a:fld id="{1C8811D7-D435-4211-8BDC-72DFAA7B67BB}" type="slidenum">
              <a:rPr lang="en-US" smtClean="0"/>
              <a:t>36</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home-top-pictures"/>
          <p:cNvPicPr>
            <a:picLocks noChangeAspect="1" noChangeArrowheads="1"/>
          </p:cNvPicPr>
          <p:nvPr/>
        </p:nvPicPr>
        <p:blipFill>
          <a:blip r:embed="rId4"/>
          <a:srcRect/>
          <a:stretch>
            <a:fillRect/>
          </a:stretch>
        </p:blipFill>
        <p:spPr>
          <a:xfrm>
            <a:off x="1250206" y="2133600"/>
            <a:ext cx="3508829" cy="216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12942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800" b="1">
                <a:solidFill>
                  <a:schemeClr val="tx1"/>
                </a:solidFill>
                <a:latin typeface="Arial" panose="020B0604020202020204" pitchFamily="34" charset="0"/>
                <a:cs typeface="Arial" panose="020B0604020202020204" pitchFamily="34" charset="0"/>
              </a:rPr>
              <a:t>TRIBAL SOVEREIGNTY &amp; EMPLOYMENT</a:t>
            </a:r>
            <a:endParaRPr lang="en-US" sz="280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029200" y="2057400"/>
            <a:ext cx="3581400" cy="4343400"/>
          </a:xfrm>
        </p:spPr>
        <p:txBody>
          <a:bodyPr>
            <a:normAutofit/>
          </a:bodyPr>
          <a:lstStyle/>
          <a:p>
            <a:pPr>
              <a:buClrTx/>
              <a:buFont typeface="Arial" charset="0"/>
              <a:buChar char="•"/>
              <a:defRPr/>
            </a:pPr>
            <a:r>
              <a:rPr lang="en-US" sz="2000">
                <a:latin typeface="Arial" panose="020B0604020202020204" pitchFamily="34" charset="0"/>
                <a:cs typeface="Arial" panose="020B0604020202020204" pitchFamily="34" charset="0"/>
              </a:rPr>
              <a:t>Tribes’ authority to regulate labor and employment within Indian country is an inherent power except when divested by Congress.</a:t>
            </a:r>
          </a:p>
          <a:p>
            <a:pPr>
              <a:buClrTx/>
              <a:buFont typeface="Arial" charset="0"/>
              <a:buChar char="•"/>
              <a:defRPr/>
            </a:pPr>
            <a:r>
              <a:rPr lang="en-US" sz="2000">
                <a:latin typeface="Arial" panose="020B0604020202020204" pitchFamily="34" charset="0"/>
                <a:cs typeface="Arial" panose="020B0604020202020204" pitchFamily="34" charset="0"/>
              </a:rPr>
              <a:t>Tribes retain the “power to make their own substantive law in internal matters, and to enforce that law in their own forums.”</a:t>
            </a:r>
          </a:p>
          <a:p>
            <a:pPr marL="0" indent="0">
              <a:buClr>
                <a:schemeClr val="tx1"/>
              </a:buClr>
              <a:buNone/>
              <a:defRPr/>
            </a:pPr>
            <a:endParaRPr lang="en-US" sz="1600">
              <a:latin typeface="Arial" panose="020B0604020202020204" pitchFamily="34" charset="0"/>
              <a:cs typeface="Arial" panose="020B0604020202020204" pitchFamily="34" charset="0"/>
            </a:endParaRPr>
          </a:p>
          <a:p>
            <a:pPr marL="0" indent="0">
              <a:spcBef>
                <a:spcPts val="600"/>
              </a:spcBef>
              <a:spcAft>
                <a:spcPct val="0"/>
              </a:spcAft>
              <a:buClr>
                <a:schemeClr val="tx1"/>
              </a:buClr>
              <a:buNone/>
              <a:defRPr/>
            </a:pPr>
            <a:r>
              <a:rPr lang="en-US" sz="1600">
                <a:latin typeface="Arial" panose="020B0604020202020204" pitchFamily="34" charset="0"/>
                <a:cs typeface="Arial" panose="020B0604020202020204" pitchFamily="34" charset="0"/>
              </a:rPr>
              <a:t>				</a:t>
            </a:r>
            <a:endParaRPr lang="en-US"/>
          </a:p>
        </p:txBody>
      </p:sp>
      <p:sp>
        <p:nvSpPr>
          <p:cNvPr id="5" name="Slide Number Placeholder 4"/>
          <p:cNvSpPr>
            <a:spLocks noGrp="1"/>
          </p:cNvSpPr>
          <p:nvPr>
            <p:ph type="sldNum" sz="quarter" idx="12"/>
          </p:nvPr>
        </p:nvSpPr>
        <p:spPr/>
        <p:txBody>
          <a:bodyPr/>
          <a:lstStyle/>
          <a:p>
            <a:fld id="{1C8811D7-D435-4211-8BDC-72DFAA7B67BB}" type="slidenum">
              <a:rPr lang="en-US" smtClean="0"/>
              <a:t>37</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descr="TLOA-signing"/>
          <p:cNvPicPr>
            <a:picLocks noChangeAspect="1" noChangeArrowheads="1"/>
          </p:cNvPicPr>
          <p:nvPr/>
        </p:nvPicPr>
        <p:blipFill>
          <a:blip r:embed="rId4"/>
          <a:srcRect/>
          <a:stretch>
            <a:fillRect/>
          </a:stretch>
        </p:blipFill>
        <p:spPr>
          <a:xfrm>
            <a:off x="1143000" y="2057400"/>
            <a:ext cx="3657600" cy="206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271428" y="4257963"/>
            <a:ext cx="3529171" cy="584775"/>
          </a:xfrm>
          <a:prstGeom prst="rect">
            <a:avLst/>
          </a:prstGeom>
          <a:noFill/>
        </p:spPr>
        <p:txBody>
          <a:bodyPr wrap="square" rtlCol="0">
            <a:spAutoFit/>
          </a:bodyPr>
          <a:lstStyle/>
          <a:p>
            <a:pPr algn="ctr">
              <a:spcBef>
                <a:spcPts val="600"/>
              </a:spcBef>
              <a:buClr>
                <a:schemeClr val="tx1"/>
              </a:buClr>
              <a:defRPr/>
            </a:pPr>
            <a:r>
              <a:rPr lang="en-US" sz="1600" i="1">
                <a:latin typeface="Arial" panose="020B0604020202020204" pitchFamily="34" charset="0"/>
                <a:cs typeface="Arial" panose="020B0604020202020204" pitchFamily="34" charset="0"/>
              </a:rPr>
              <a:t>Santa Clara Pueblo v. Martinez</a:t>
            </a:r>
            <a:r>
              <a:rPr lang="en-US" sz="1600">
                <a:latin typeface="Arial" panose="020B0604020202020204" pitchFamily="34" charset="0"/>
                <a:cs typeface="Arial" panose="020B0604020202020204" pitchFamily="34" charset="0"/>
              </a:rPr>
              <a:t>,         436 U.S. 49, 55-56 (1978)</a:t>
            </a:r>
          </a:p>
        </p:txBody>
      </p:sp>
    </p:spTree>
    <p:extLst>
      <p:ext uri="{BB962C8B-B14F-4D97-AF65-F5344CB8AC3E}">
        <p14:creationId xmlns:p14="http://schemas.microsoft.com/office/powerpoint/2010/main" val="11563861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800" b="1">
                <a:solidFill>
                  <a:schemeClr val="tx1"/>
                </a:solidFill>
                <a:latin typeface="Arial" panose="020B0604020202020204" pitchFamily="34" charset="0"/>
                <a:cs typeface="Arial" panose="020B0604020202020204" pitchFamily="34" charset="0"/>
              </a:rPr>
              <a:t>TRIBAL SOVEREIGNTY &amp; EMPLOYMENT</a:t>
            </a:r>
            <a:endParaRPr lang="en-US" sz="2800" b="1">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257800" y="1828800"/>
            <a:ext cx="3581400" cy="4343400"/>
          </a:xfrm>
        </p:spPr>
        <p:txBody>
          <a:bodyPr>
            <a:normAutofit/>
          </a:bodyPr>
          <a:lstStyle/>
          <a:p>
            <a:pPr>
              <a:spcAft>
                <a:spcPts val="600"/>
              </a:spcAft>
              <a:buClrTx/>
              <a:buFont typeface="Arial" charset="0"/>
              <a:buChar char="•"/>
            </a:pPr>
            <a:r>
              <a:rPr lang="en-US" altLang="en-US" sz="1800">
                <a:latin typeface="Arial" panose="020B0604020202020204" pitchFamily="34" charset="0"/>
                <a:cs typeface="Arial" panose="020B0604020202020204" pitchFamily="34" charset="0"/>
              </a:rPr>
              <a:t>Indian nations also have the “power to raise revenues to pay for the costs of government,” and “to exclude non-Indians from Indian lands,” which “necessarily includes the lesser power to place conditions on entry, on continued presence, or on reservation conduct.”</a:t>
            </a:r>
          </a:p>
          <a:p>
            <a:pPr marL="0" indent="0">
              <a:spcAft>
                <a:spcPts val="600"/>
              </a:spcAft>
              <a:buClrTx/>
              <a:buNone/>
            </a:pPr>
            <a:endParaRPr lang="en-US" altLang="en-US" sz="1800">
              <a:latin typeface="Arial" panose="020B0604020202020204" pitchFamily="34" charset="0"/>
              <a:cs typeface="Arial" panose="020B0604020202020204" pitchFamily="34" charset="0"/>
            </a:endParaRPr>
          </a:p>
          <a:p>
            <a:pPr algn="r">
              <a:spcAft>
                <a:spcPts val="600"/>
              </a:spcAft>
              <a:buNone/>
            </a:pPr>
            <a:r>
              <a:rPr lang="en-US" altLang="en-US" sz="1800" i="1">
                <a:latin typeface="Arial" panose="020B0604020202020204" pitchFamily="34" charset="0"/>
                <a:cs typeface="Arial" panose="020B0604020202020204" pitchFamily="34" charset="0"/>
              </a:rPr>
              <a:t>Merrion v. Jicarilla Apache Tribe</a:t>
            </a:r>
            <a:r>
              <a:rPr lang="en-US" altLang="en-US" sz="1800">
                <a:latin typeface="Arial" panose="020B0604020202020204" pitchFamily="34" charset="0"/>
                <a:cs typeface="Arial" panose="020B0604020202020204" pitchFamily="34" charset="0"/>
              </a:rPr>
              <a:t>, 455 U.S. 130, 144 (1982)</a:t>
            </a:r>
            <a:endParaRPr lang="en-US" altLang="en-US" sz="1800" u="sng">
              <a:latin typeface="Arial" panose="020B0604020202020204" pitchFamily="34" charset="0"/>
              <a:cs typeface="Arial" panose="020B0604020202020204" pitchFamily="34" charset="0"/>
            </a:endParaRPr>
          </a:p>
          <a:p>
            <a:pPr marL="457200" indent="0">
              <a:spcBef>
                <a:spcPts val="1200"/>
              </a:spcBef>
              <a:buNone/>
            </a:pPr>
            <a:endParaRPr lang="en-US"/>
          </a:p>
        </p:txBody>
      </p:sp>
      <p:sp>
        <p:nvSpPr>
          <p:cNvPr id="5" name="Slide Number Placeholder 4"/>
          <p:cNvSpPr>
            <a:spLocks noGrp="1"/>
          </p:cNvSpPr>
          <p:nvPr>
            <p:ph type="sldNum" sz="quarter" idx="12"/>
          </p:nvPr>
        </p:nvSpPr>
        <p:spPr/>
        <p:txBody>
          <a:bodyPr/>
          <a:lstStyle/>
          <a:p>
            <a:fld id="{1C8811D7-D435-4211-8BDC-72DFAA7B67BB}" type="slidenum">
              <a:rPr lang="en-US" smtClean="0"/>
              <a:t>38</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descr="Monument Valley"/>
          <p:cNvPicPr>
            <a:picLocks noChangeAspect="1" noChangeArrowheads="1"/>
          </p:cNvPicPr>
          <p:nvPr/>
        </p:nvPicPr>
        <p:blipFill>
          <a:blip r:embed="rId4"/>
          <a:srcRect/>
          <a:stretch>
            <a:fillRect/>
          </a:stretch>
        </p:blipFill>
        <p:spPr>
          <a:xfrm>
            <a:off x="1143000" y="1828800"/>
            <a:ext cx="3962400" cy="262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19312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0" y="762000"/>
            <a:ext cx="762000" cy="914400"/>
          </a:xfrm>
        </p:spPr>
        <p:txBody>
          <a:bodyPr>
            <a:normAutofit/>
          </a:bodyPr>
          <a:lstStyle/>
          <a:p>
            <a:endParaRPr lang="en-US" sz="2800">
              <a:solidFill>
                <a:schemeClr val="tx1"/>
              </a:solidFill>
            </a:endParaRPr>
          </a:p>
        </p:txBody>
      </p:sp>
      <p:sp>
        <p:nvSpPr>
          <p:cNvPr id="3" name="Content Placeholder 2"/>
          <p:cNvSpPr>
            <a:spLocks noGrp="1"/>
          </p:cNvSpPr>
          <p:nvPr>
            <p:ph idx="1"/>
          </p:nvPr>
        </p:nvSpPr>
        <p:spPr>
          <a:xfrm>
            <a:off x="1371600" y="1143000"/>
            <a:ext cx="7239000" cy="5029200"/>
          </a:xfrm>
        </p:spPr>
        <p:txBody>
          <a:bodyPr>
            <a:normAutofit/>
          </a:bodyPr>
          <a:lstStyle/>
          <a:p>
            <a:pPr marL="0" indent="0">
              <a:buNone/>
            </a:pPr>
            <a:r>
              <a:rPr lang="en-US" b="1"/>
              <a:t>Because of the federal trust responsibility, Indians’ status is political, </a:t>
            </a:r>
            <a:r>
              <a:rPr lang="en-US" b="1" i="1"/>
              <a:t>not an ethnic or racial classification. </a:t>
            </a:r>
          </a:p>
          <a:p>
            <a:pPr marL="0" indent="0">
              <a:buNone/>
            </a:pPr>
            <a:endParaRPr lang="en-US" b="1" i="1"/>
          </a:p>
          <a:p>
            <a:pPr marL="461963" indent="0">
              <a:buNone/>
            </a:pPr>
            <a:r>
              <a:rPr lang="en-US"/>
              <a:t>“As long as the special treatment can be tied rationally to the fulfillment of Congress’ unique obligations toward the Indian, such legislative judgment will not be disturbed.”</a:t>
            </a:r>
          </a:p>
          <a:p>
            <a:pPr marL="461963" indent="0">
              <a:buNone/>
            </a:pPr>
            <a:endParaRPr lang="en-US"/>
          </a:p>
          <a:p>
            <a:pPr marL="2973388" lvl="8" indent="-230188">
              <a:buFontTx/>
              <a:buChar char="-"/>
            </a:pPr>
            <a:r>
              <a:rPr lang="en-US" sz="3200" i="1"/>
              <a:t>Morton v. Mancari </a:t>
            </a:r>
            <a:r>
              <a:rPr lang="en-US" sz="3200"/>
              <a:t>(1974)</a:t>
            </a:r>
          </a:p>
          <a:p>
            <a:pPr marL="457200" indent="0">
              <a:spcBef>
                <a:spcPts val="1200"/>
              </a:spcBef>
              <a:buNone/>
            </a:pPr>
            <a:endParaRPr lang="en-US"/>
          </a:p>
        </p:txBody>
      </p:sp>
      <p:sp>
        <p:nvSpPr>
          <p:cNvPr id="5" name="Slide Number Placeholder 4"/>
          <p:cNvSpPr>
            <a:spLocks noGrp="1"/>
          </p:cNvSpPr>
          <p:nvPr>
            <p:ph type="sldNum" sz="quarter" idx="12"/>
          </p:nvPr>
        </p:nvSpPr>
        <p:spPr/>
        <p:txBody>
          <a:bodyPr/>
          <a:lstStyle/>
          <a:p>
            <a:fld id="{1C8811D7-D435-4211-8BDC-72DFAA7B67BB}" type="slidenum">
              <a:rPr lang="en-US" smtClean="0"/>
              <a:t>39</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9022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accent4"/>
                </a:solidFill>
              </a:rPr>
              <a:t>WHAT IS FEDERAL INDIAN LAW?</a:t>
            </a:r>
            <a:endParaRPr lang="en-US">
              <a:solidFill>
                <a:schemeClr val="accent4"/>
              </a:solidFill>
            </a:endParaRPr>
          </a:p>
        </p:txBody>
      </p:sp>
      <p:sp>
        <p:nvSpPr>
          <p:cNvPr id="3" name="Content Placeholder 2"/>
          <p:cNvSpPr>
            <a:spLocks noGrp="1"/>
          </p:cNvSpPr>
          <p:nvPr>
            <p:ph idx="1"/>
          </p:nvPr>
        </p:nvSpPr>
        <p:spPr>
          <a:xfrm>
            <a:off x="1481138" y="4038600"/>
            <a:ext cx="7129462" cy="2133600"/>
          </a:xfrm>
        </p:spPr>
        <p:txBody>
          <a:bodyPr>
            <a:normAutofit lnSpcReduction="10000"/>
          </a:bodyPr>
          <a:lstStyle/>
          <a:p>
            <a:pPr marL="0" indent="0">
              <a:buNone/>
            </a:pPr>
            <a:r>
              <a:rPr lang="en-US"/>
              <a:t>“This sovereign status of Indian nations is the fundamental premise upon which a course of dealings between the United States and Indian tribal governments ensued and the foundation upon which hundreds of Federal statutes and thousands of Federal court rulings have been based.”		</a:t>
            </a:r>
          </a:p>
        </p:txBody>
      </p:sp>
      <p:sp>
        <p:nvSpPr>
          <p:cNvPr id="5" name="Slide Number Placeholder 4"/>
          <p:cNvSpPr>
            <a:spLocks noGrp="1"/>
          </p:cNvSpPr>
          <p:nvPr>
            <p:ph type="sldNum" sz="quarter" idx="12"/>
          </p:nvPr>
        </p:nvSpPr>
        <p:spPr/>
        <p:txBody>
          <a:bodyPr/>
          <a:lstStyle/>
          <a:p>
            <a:fld id="{1C8811D7-D435-4211-8BDC-72DFAA7B67BB}" type="slidenum">
              <a:rPr lang="en-US" smtClean="0"/>
              <a:t>4</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srcRect/>
          <a:stretch>
            <a:fillRect/>
          </a:stretch>
        </p:blipFill>
        <p:spPr>
          <a:xfrm>
            <a:off x="2971800" y="1600200"/>
            <a:ext cx="4062413" cy="2309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27674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lgn="ctr">
              <a:lnSpc>
                <a:spcPct val="100000"/>
              </a:lnSpc>
              <a:spcBef>
                <a:spcPts val="1200"/>
              </a:spcBef>
              <a:defRPr/>
            </a:pPr>
            <a:r>
              <a:rPr lang="en-US" altLang="en-US" b="1">
                <a:solidFill>
                  <a:schemeClr val="tx1"/>
                </a:solidFill>
                <a:latin typeface="Arial" panose="020B0604020202020204" pitchFamily="34" charset="0"/>
                <a:cs typeface="Arial" panose="020B0604020202020204" pitchFamily="34" charset="0"/>
              </a:rPr>
              <a:t>CONTRACTING 101</a:t>
            </a:r>
            <a:endParaRPr lang="en-US" b="1">
              <a:solidFill>
                <a:schemeClr val="tx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1C8811D7-D435-4211-8BDC-72DFAA7B67BB}" type="slidenum">
              <a:rPr lang="en-US" smtClean="0"/>
              <a:t>40</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481138" y="2057400"/>
            <a:ext cx="7205662" cy="4114800"/>
          </a:xfrm>
        </p:spPr>
        <p:txBody>
          <a:bodyPr>
            <a:normAutofit/>
          </a:bodyPr>
          <a:lstStyle/>
          <a:p>
            <a:pPr>
              <a:spcBef>
                <a:spcPts val="1800"/>
              </a:spcBef>
              <a:buClrTx/>
              <a:buFont typeface="Arial" charset="0"/>
              <a:buChar char="•"/>
            </a:pPr>
            <a:r>
              <a:rPr lang="en-US" altLang="en-US">
                <a:latin typeface="Arial" panose="020B0604020202020204" pitchFamily="34" charset="0"/>
                <a:cs typeface="Arial" panose="020B0604020202020204" pitchFamily="34" charset="0"/>
              </a:rPr>
              <a:t>What are the Tribe’s permitting and business licensing requirements for non-Indian businesses?</a:t>
            </a:r>
          </a:p>
          <a:p>
            <a:pPr>
              <a:spcBef>
                <a:spcPts val="1800"/>
              </a:spcBef>
              <a:buClrTx/>
              <a:buFont typeface="Arial" charset="0"/>
              <a:buChar char="•"/>
            </a:pPr>
            <a:r>
              <a:rPr lang="en-US" altLang="en-US">
                <a:latin typeface="Arial" panose="020B0604020202020204" pitchFamily="34" charset="0"/>
                <a:cs typeface="Arial" panose="020B0604020202020204" pitchFamily="34" charset="0"/>
              </a:rPr>
              <a:t>What role does the Tribe have in environmental, workplace safety and employment/labor issues, compliance and enforcement?</a:t>
            </a:r>
          </a:p>
          <a:p>
            <a:pPr>
              <a:spcBef>
                <a:spcPts val="1800"/>
              </a:spcBef>
              <a:buClrTx/>
              <a:buFont typeface="Arial" charset="0"/>
              <a:buChar char="•"/>
            </a:pPr>
            <a:r>
              <a:rPr lang="en-US" altLang="en-US">
                <a:latin typeface="Arial" panose="020B0604020202020204" pitchFamily="34" charset="0"/>
                <a:cs typeface="Arial" panose="020B0604020202020204" pitchFamily="34" charset="0"/>
              </a:rPr>
              <a:t>How is administrative review and regulatory practice addressed through the Tribe’s laws and institutions?</a:t>
            </a:r>
          </a:p>
          <a:p>
            <a:pPr marL="0" indent="0">
              <a:spcAft>
                <a:spcPct val="0"/>
              </a:spcAft>
              <a:buNone/>
            </a:pPr>
            <a:endParaRPr lang="en-US"/>
          </a:p>
          <a:p>
            <a:pPr marL="0" indent="0">
              <a:buNone/>
            </a:pPr>
            <a:endParaRPr lang="en-US"/>
          </a:p>
        </p:txBody>
      </p:sp>
    </p:spTree>
    <p:extLst>
      <p:ext uri="{BB962C8B-B14F-4D97-AF65-F5344CB8AC3E}">
        <p14:creationId xmlns:p14="http://schemas.microsoft.com/office/powerpoint/2010/main" val="26886358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lgn="ctr">
              <a:lnSpc>
                <a:spcPct val="100000"/>
              </a:lnSpc>
              <a:spcBef>
                <a:spcPts val="1200"/>
              </a:spcBef>
              <a:defRPr/>
            </a:pPr>
            <a:r>
              <a:rPr lang="en-US" altLang="en-US" b="1">
                <a:solidFill>
                  <a:schemeClr val="tx1"/>
                </a:solidFill>
                <a:latin typeface="Arial" panose="020B0604020202020204" pitchFamily="34" charset="0"/>
                <a:cs typeface="Arial" panose="020B0604020202020204" pitchFamily="34" charset="0"/>
              </a:rPr>
              <a:t>CONTRACTING 101</a:t>
            </a:r>
            <a:endParaRPr lang="en-US" b="1">
              <a:solidFill>
                <a:schemeClr val="tx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1C8811D7-D435-4211-8BDC-72DFAA7B67BB}" type="slidenum">
              <a:rPr lang="en-US" smtClean="0"/>
              <a:t>41</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5029200" y="2057400"/>
            <a:ext cx="3657600" cy="4114800"/>
          </a:xfrm>
        </p:spPr>
        <p:txBody>
          <a:bodyPr>
            <a:normAutofit/>
          </a:bodyPr>
          <a:lstStyle/>
          <a:p>
            <a:pPr>
              <a:spcBef>
                <a:spcPts val="1800"/>
              </a:spcBef>
              <a:buClrTx/>
              <a:buFont typeface="Arial" charset="0"/>
              <a:buChar char="•"/>
            </a:pPr>
            <a:r>
              <a:rPr lang="en-US" altLang="en-US" sz="2200">
                <a:latin typeface="Arial" panose="020B0604020202020204" pitchFamily="34" charset="0"/>
                <a:cs typeface="Arial" panose="020B0604020202020204" pitchFamily="34" charset="0"/>
              </a:rPr>
              <a:t>What role do internal human resource systems, grievance procedures and other processes play when Tribal employees are involved in joint ventures?</a:t>
            </a:r>
          </a:p>
          <a:p>
            <a:pPr>
              <a:spcBef>
                <a:spcPts val="1800"/>
              </a:spcBef>
              <a:buClrTx/>
              <a:buFont typeface="Arial" charset="0"/>
              <a:buChar char="•"/>
            </a:pPr>
            <a:r>
              <a:rPr lang="en-US" altLang="en-US" sz="2200">
                <a:latin typeface="Arial" panose="020B0604020202020204" pitchFamily="34" charset="0"/>
                <a:cs typeface="Arial" panose="020B0604020202020204" pitchFamily="34" charset="0"/>
              </a:rPr>
              <a:t>How does the Tribe protect its employee’s civil rights?</a:t>
            </a:r>
          </a:p>
          <a:p>
            <a:pPr marL="0" indent="0">
              <a:spcAft>
                <a:spcPct val="0"/>
              </a:spcAft>
              <a:buNone/>
            </a:pPr>
            <a:endParaRPr lang="en-US"/>
          </a:p>
          <a:p>
            <a:pPr marL="0" indent="0">
              <a:buNone/>
            </a:pPr>
            <a:endParaRPr lang="en-US"/>
          </a:p>
        </p:txBody>
      </p:sp>
      <p:pic>
        <p:nvPicPr>
          <p:cNvPr id="6" name="Picture 2" descr="C:\Users\creasonw\AppData\Local\Microsoft\Windows\Temporary Internet Files\Content.Outlook\MOLRXDE3\P1010641 (2).jpg"/>
          <p:cNvPicPr>
            <a:picLocks noChangeAspect="1" noChangeArrowheads="1"/>
          </p:cNvPicPr>
          <p:nvPr/>
        </p:nvPicPr>
        <p:blipFill>
          <a:blip r:embed="rId4"/>
          <a:srcRect/>
          <a:stretch>
            <a:fillRect/>
          </a:stretch>
        </p:blipFill>
        <p:spPr>
          <a:xfrm>
            <a:off x="1143000" y="2057400"/>
            <a:ext cx="3759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46928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indent="0">
              <a:lnSpc>
                <a:spcPct val="100000"/>
              </a:lnSpc>
              <a:spcBef>
                <a:spcPts val="1200"/>
              </a:spcBef>
              <a:defRPr/>
            </a:pPr>
            <a:r>
              <a:rPr lang="en-US" altLang="en-US" sz="2800" b="1">
                <a:solidFill>
                  <a:schemeClr val="tx1"/>
                </a:solidFill>
                <a:latin typeface="Arial" panose="020B0604020202020204" pitchFamily="34" charset="0"/>
                <a:cs typeface="Arial" panose="020B0604020202020204" pitchFamily="34" charset="0"/>
              </a:rPr>
              <a:t>IF THE TRIBE IS A BUSINESS PARTNER, HOW CAN A NON-INDIAN PROTECT ITS INVESTMENT?</a:t>
            </a:r>
            <a:endParaRPr lang="en-US" sz="2800" b="1">
              <a:solidFill>
                <a:schemeClr val="tx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1C8811D7-D435-4211-8BDC-72DFAA7B67BB}" type="slidenum">
              <a:rPr lang="en-US" smtClean="0"/>
              <a:t>42</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481138" y="2362200"/>
            <a:ext cx="7205662" cy="3810000"/>
          </a:xfrm>
        </p:spPr>
        <p:txBody>
          <a:bodyPr>
            <a:normAutofit fontScale="85000" lnSpcReduction="20000"/>
          </a:bodyPr>
          <a:lstStyle/>
          <a:p>
            <a:pPr>
              <a:spcBef>
                <a:spcPts val="1800"/>
              </a:spcBef>
              <a:buClrTx/>
              <a:buFont typeface="Arial" charset="0"/>
              <a:buChar char="•"/>
            </a:pPr>
            <a:r>
              <a:rPr lang="en-US" altLang="en-US">
                <a:latin typeface="Arial" panose="020B0604020202020204" pitchFamily="34" charset="0"/>
                <a:cs typeface="Arial" panose="020B0604020202020204" pitchFamily="34" charset="0"/>
              </a:rPr>
              <a:t>What are the remedies in the event of a contract default?</a:t>
            </a:r>
          </a:p>
          <a:p>
            <a:pPr>
              <a:spcBef>
                <a:spcPts val="1800"/>
              </a:spcBef>
              <a:buClrTx/>
              <a:buFont typeface="Arial" charset="0"/>
              <a:buChar char="•"/>
            </a:pPr>
            <a:r>
              <a:rPr lang="en-US" altLang="en-US">
                <a:latin typeface="Arial" panose="020B0604020202020204" pitchFamily="34" charset="0"/>
                <a:cs typeface="Arial" panose="020B0604020202020204" pitchFamily="34" charset="0"/>
              </a:rPr>
              <a:t>May a security interest be obtained in Tribal assets?  If so, how is that interest perfected?</a:t>
            </a:r>
          </a:p>
          <a:p>
            <a:pPr>
              <a:spcBef>
                <a:spcPts val="1800"/>
              </a:spcBef>
              <a:buClrTx/>
              <a:buFont typeface="Arial" charset="0"/>
              <a:buChar char="•"/>
            </a:pPr>
            <a:r>
              <a:rPr lang="en-US" altLang="en-US">
                <a:latin typeface="Arial" panose="020B0604020202020204" pitchFamily="34" charset="0"/>
                <a:cs typeface="Arial" panose="020B0604020202020204" pitchFamily="34" charset="0"/>
              </a:rPr>
              <a:t>Are creative options available, such as set-off provisions, revenue obligations, asset-backed obligations, encumbrance of lease-hold interests, damages accounts?</a:t>
            </a:r>
          </a:p>
          <a:p>
            <a:pPr>
              <a:spcBef>
                <a:spcPts val="1800"/>
              </a:spcBef>
              <a:buClrTx/>
              <a:buFont typeface="Arial" charset="0"/>
              <a:buChar char="•"/>
            </a:pPr>
            <a:r>
              <a:rPr lang="en-US" altLang="en-US">
                <a:latin typeface="Arial" panose="020B0604020202020204" pitchFamily="34" charset="0"/>
                <a:cs typeface="Arial" panose="020B0604020202020204" pitchFamily="34" charset="0"/>
              </a:rPr>
              <a:t>Does the Tribe have a Uniform Commercial Code?</a:t>
            </a:r>
          </a:p>
          <a:p>
            <a:pPr>
              <a:spcBef>
                <a:spcPts val="1800"/>
              </a:spcBef>
              <a:buClrTx/>
              <a:buFont typeface="Arial" charset="0"/>
              <a:buChar char="•"/>
            </a:pPr>
            <a:r>
              <a:rPr lang="en-US" altLang="en-US">
                <a:latin typeface="Arial" panose="020B0604020202020204" pitchFamily="34" charset="0"/>
                <a:cs typeface="Arial" panose="020B0604020202020204" pitchFamily="34" charset="0"/>
              </a:rPr>
              <a:t>Does the Tribe have an eminent domain ordinance?</a:t>
            </a:r>
          </a:p>
          <a:p>
            <a:pPr marL="0" indent="0">
              <a:spcAft>
                <a:spcPct val="0"/>
              </a:spcAft>
              <a:buNone/>
            </a:pPr>
            <a:endParaRPr lang="en-US"/>
          </a:p>
          <a:p>
            <a:pPr marL="0" indent="0">
              <a:buNone/>
            </a:pPr>
            <a:endParaRPr lang="en-US"/>
          </a:p>
        </p:txBody>
      </p:sp>
    </p:spTree>
    <p:extLst>
      <p:ext uri="{BB962C8B-B14F-4D97-AF65-F5344CB8AC3E}">
        <p14:creationId xmlns:p14="http://schemas.microsoft.com/office/powerpoint/2010/main" val="25765550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lnSpc>
                <a:spcPct val="100000"/>
              </a:lnSpc>
              <a:spcBef>
                <a:spcPts val="1200"/>
              </a:spcBef>
              <a:defRPr/>
            </a:pPr>
            <a:r>
              <a:rPr lang="en-US" altLang="en-US" sz="2800" b="1">
                <a:solidFill>
                  <a:schemeClr val="tx1"/>
                </a:solidFill>
                <a:latin typeface="Arial" panose="020B0604020202020204" pitchFamily="34" charset="0"/>
                <a:cs typeface="Arial" panose="020B0604020202020204" pitchFamily="34" charset="0"/>
              </a:rPr>
              <a:t>HOW WILL DISPUTES BE RESOLVED?</a:t>
            </a:r>
            <a:endParaRPr lang="en-US" sz="2800" b="1">
              <a:solidFill>
                <a:schemeClr val="tx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1C8811D7-D435-4211-8BDC-72DFAA7B67BB}" type="slidenum">
              <a:rPr lang="en-US" smtClean="0"/>
              <a:t>43</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447800" y="1676400"/>
            <a:ext cx="7205662" cy="4114800"/>
          </a:xfrm>
        </p:spPr>
        <p:txBody>
          <a:bodyPr>
            <a:normAutofit fontScale="85000" lnSpcReduction="20000"/>
          </a:bodyPr>
          <a:lstStyle/>
          <a:p>
            <a:pPr>
              <a:spcBef>
                <a:spcPts val="1200"/>
              </a:spcBef>
              <a:buClrTx/>
              <a:buFont typeface="Arial" charset="0"/>
              <a:buChar char="•"/>
            </a:pPr>
            <a:r>
              <a:rPr lang="en-US" altLang="en-US">
                <a:latin typeface="Arial" panose="020B0604020202020204" pitchFamily="34" charset="0"/>
                <a:cs typeface="Arial" panose="020B0604020202020204" pitchFamily="34" charset="0"/>
              </a:rPr>
              <a:t>Take the time to understand the Tribal court system and appellate process.</a:t>
            </a:r>
          </a:p>
          <a:p>
            <a:pPr>
              <a:spcBef>
                <a:spcPts val="1200"/>
              </a:spcBef>
              <a:buClrTx/>
              <a:buFont typeface="Arial" panose="020B0604020202020204" pitchFamily="34" charset="0"/>
              <a:buChar char="•"/>
            </a:pPr>
            <a:r>
              <a:rPr lang="en-US" altLang="en-US">
                <a:latin typeface="Arial" panose="020B0604020202020204" pitchFamily="34" charset="0"/>
                <a:cs typeface="Arial" panose="020B0604020202020204" pitchFamily="34" charset="0"/>
              </a:rPr>
              <a:t>Does the contract require exhaustion of Tribal court remedies?</a:t>
            </a:r>
          </a:p>
          <a:p>
            <a:pPr>
              <a:spcBef>
                <a:spcPts val="1200"/>
              </a:spcBef>
              <a:buClrTx/>
              <a:buFont typeface="Arial" panose="020B0604020202020204" pitchFamily="34" charset="0"/>
              <a:buChar char="•"/>
            </a:pPr>
            <a:r>
              <a:rPr lang="en-US" altLang="en-US">
                <a:latin typeface="Arial" panose="020B0604020202020204" pitchFamily="34" charset="0"/>
                <a:cs typeface="Arial" panose="020B0604020202020204" pitchFamily="34" charset="0"/>
              </a:rPr>
              <a:t>Analyze applicable Tribal law, including role of traditional law.</a:t>
            </a:r>
          </a:p>
          <a:p>
            <a:pPr>
              <a:spcBef>
                <a:spcPts val="1200"/>
              </a:spcBef>
              <a:buClrTx/>
              <a:buFont typeface="Arial" panose="020B0604020202020204" pitchFamily="34" charset="0"/>
              <a:buChar char="•"/>
            </a:pPr>
            <a:r>
              <a:rPr lang="en-US" altLang="en-US">
                <a:latin typeface="Arial" panose="020B0604020202020204" pitchFamily="34" charset="0"/>
                <a:cs typeface="Arial" panose="020B0604020202020204" pitchFamily="34" charset="0"/>
              </a:rPr>
              <a:t>Who is authorized to sign for and otherwise bind the Tribe or Tribal enterprise?</a:t>
            </a:r>
          </a:p>
          <a:p>
            <a:pPr>
              <a:spcBef>
                <a:spcPts val="1200"/>
              </a:spcBef>
              <a:buClrTx/>
              <a:buFont typeface="Arial" panose="020B0604020202020204" pitchFamily="34" charset="0"/>
              <a:buChar char="•"/>
            </a:pPr>
            <a:r>
              <a:rPr lang="en-US" altLang="en-US">
                <a:latin typeface="Arial" panose="020B0604020202020204" pitchFamily="34" charset="0"/>
                <a:cs typeface="Arial" panose="020B0604020202020204" pitchFamily="34" charset="0"/>
              </a:rPr>
              <a:t>Has Tribal sovereign immunity been properly waived?</a:t>
            </a:r>
          </a:p>
          <a:p>
            <a:pPr>
              <a:spcBef>
                <a:spcPts val="1200"/>
              </a:spcBef>
              <a:buClrTx/>
              <a:buFont typeface="Arial" panose="020B0604020202020204" pitchFamily="34" charset="0"/>
              <a:buChar char="•"/>
            </a:pPr>
            <a:r>
              <a:rPr lang="en-US" altLang="en-US">
                <a:latin typeface="Arial" panose="020B0604020202020204" pitchFamily="34" charset="0"/>
                <a:cs typeface="Arial" panose="020B0604020202020204" pitchFamily="34" charset="0"/>
              </a:rPr>
              <a:t>Does the forum election clause enable enforceable remedies?</a:t>
            </a:r>
          </a:p>
          <a:p>
            <a:pPr marL="0" indent="0">
              <a:spcAft>
                <a:spcPct val="0"/>
              </a:spcAft>
              <a:buNone/>
            </a:pPr>
            <a:endParaRPr lang="en-US"/>
          </a:p>
          <a:p>
            <a:pPr marL="0" indent="0">
              <a:buNone/>
            </a:pPr>
            <a:endParaRPr lang="en-US"/>
          </a:p>
        </p:txBody>
      </p:sp>
    </p:spTree>
    <p:extLst>
      <p:ext uri="{BB962C8B-B14F-4D97-AF65-F5344CB8AC3E}">
        <p14:creationId xmlns:p14="http://schemas.microsoft.com/office/powerpoint/2010/main" val="28670303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1138" y="990600"/>
            <a:ext cx="7086600" cy="914400"/>
          </a:xfrm>
        </p:spPr>
        <p:txBody>
          <a:bodyPr>
            <a:normAutofit/>
          </a:bodyPr>
          <a:lstStyle/>
          <a:p>
            <a:pPr marL="171450" lvl="1" indent="0" algn="ctr" eaLnBrk="1" hangingPunct="1">
              <a:lnSpc>
                <a:spcPct val="100000"/>
              </a:lnSpc>
              <a:spcBef>
                <a:spcPct val="0"/>
              </a:spcBef>
            </a:pPr>
            <a:r>
              <a:rPr lang="en-US" sz="2800" b="1">
                <a:solidFill>
                  <a:schemeClr val="tx1"/>
                </a:solidFill>
                <a:latin typeface="Arial" panose="020B0604020202020204" pitchFamily="34" charset="0"/>
                <a:cs typeface="Arial" panose="020B0604020202020204" pitchFamily="34" charset="0"/>
              </a:rPr>
              <a:t>LAWYERS’ DUTIES TO LEARN FEDERAL INDIAN LAW</a:t>
            </a:r>
            <a:endParaRPr lang="en-US" altLang="en-US" sz="2800" b="1">
              <a:solidFill>
                <a:schemeClr val="tx1"/>
              </a:solidFill>
            </a:endParaRPr>
          </a:p>
        </p:txBody>
      </p:sp>
      <p:sp>
        <p:nvSpPr>
          <p:cNvPr id="5" name="Slide Number Placeholder 4"/>
          <p:cNvSpPr>
            <a:spLocks noGrp="1"/>
          </p:cNvSpPr>
          <p:nvPr>
            <p:ph type="sldNum" sz="quarter" idx="12"/>
          </p:nvPr>
        </p:nvSpPr>
        <p:spPr/>
        <p:txBody>
          <a:bodyPr/>
          <a:lstStyle/>
          <a:p>
            <a:fld id="{1C8811D7-D435-4211-8BDC-72DFAA7B67BB}" type="slidenum">
              <a:rPr lang="en-US" smtClean="0"/>
              <a:t>44</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481138" y="1981200"/>
            <a:ext cx="7205662" cy="4191000"/>
          </a:xfrm>
        </p:spPr>
        <p:txBody>
          <a:bodyPr>
            <a:normAutofit/>
          </a:bodyPr>
          <a:lstStyle/>
          <a:p>
            <a:pPr>
              <a:spcBef>
                <a:spcPts val="1200"/>
              </a:spcBef>
              <a:buClrTx/>
              <a:buFont typeface="Arial" panose="020B0604020202020204" pitchFamily="34" charset="0"/>
              <a:buChar char="•"/>
            </a:pPr>
            <a:r>
              <a:rPr lang="en-US" sz="2800">
                <a:latin typeface="Arial" panose="020B0604020202020204" pitchFamily="34" charset="0"/>
                <a:cs typeface="Arial" panose="020B0604020202020204" pitchFamily="34" charset="0"/>
              </a:rPr>
              <a:t>Rule 1.1 – Duty of Competence.</a:t>
            </a:r>
          </a:p>
          <a:p>
            <a:pPr>
              <a:spcBef>
                <a:spcPts val="1200"/>
              </a:spcBef>
              <a:buClrTx/>
              <a:buFont typeface="Arial" panose="020B0604020202020204" pitchFamily="34" charset="0"/>
              <a:buChar char="•"/>
            </a:pPr>
            <a:r>
              <a:rPr lang="en-US" sz="2800">
                <a:latin typeface="Arial" panose="020B0604020202020204" pitchFamily="34" charset="0"/>
                <a:cs typeface="Arial" panose="020B0604020202020204" pitchFamily="34" charset="0"/>
              </a:rPr>
              <a:t>Preamble to the Model Rules of Professional Conduct – “A lawyer, as a member of the legal profession, is a representative of clients, an officer of the legal system, and a public citizen having special responsibility for the quality of justice.”</a:t>
            </a:r>
          </a:p>
          <a:p>
            <a:pPr marL="346075" lvl="1" indent="0">
              <a:spcBef>
                <a:spcPts val="1200"/>
              </a:spcBef>
              <a:buClr>
                <a:schemeClr val="accent2"/>
              </a:buClr>
              <a:buNone/>
            </a:pPr>
            <a:endParaRPr lang="en-US" altLang="en-US" sz="2000" b="1"/>
          </a:p>
          <a:p>
            <a:pPr marL="0" indent="0">
              <a:buNone/>
            </a:pPr>
            <a:endParaRPr lang="en-US"/>
          </a:p>
        </p:txBody>
      </p:sp>
    </p:spTree>
    <p:extLst>
      <p:ext uri="{BB962C8B-B14F-4D97-AF65-F5344CB8AC3E}">
        <p14:creationId xmlns:p14="http://schemas.microsoft.com/office/powerpoint/2010/main" val="8030102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2400" b="1">
                <a:solidFill>
                  <a:schemeClr val="tx1"/>
                </a:solidFill>
                <a:latin typeface="Arial" panose="020B0604020202020204" pitchFamily="34" charset="0"/>
                <a:cs typeface="Arial" panose="020B0604020202020204" pitchFamily="34" charset="0"/>
              </a:rPr>
              <a:t>CASE STUDY: OCCUPATIONAL SAFETY AND HEALTH ACT</a:t>
            </a:r>
            <a:endParaRPr lang="en-US" sz="240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sz="2800" i="1">
                <a:latin typeface="Arial" panose="020B0604020202020204" pitchFamily="34" charset="0"/>
                <a:cs typeface="Arial" panose="020B0604020202020204" pitchFamily="34" charset="0"/>
              </a:rPr>
              <a:t>Donovan v. Navajo Forest Product Industries</a:t>
            </a:r>
            <a:r>
              <a:rPr lang="en-US" sz="2800">
                <a:latin typeface="Arial" panose="020B0604020202020204" pitchFamily="34" charset="0"/>
                <a:cs typeface="Arial" panose="020B0604020202020204" pitchFamily="34" charset="0"/>
              </a:rPr>
              <a:t>, 692, F.2d 709 (10</a:t>
            </a:r>
            <a:r>
              <a:rPr lang="en-US" sz="2800" baseline="30000">
                <a:latin typeface="Arial" panose="020B0604020202020204" pitchFamily="34" charset="0"/>
                <a:cs typeface="Arial" panose="020B0604020202020204" pitchFamily="34" charset="0"/>
              </a:rPr>
              <a:t>th</a:t>
            </a:r>
            <a:r>
              <a:rPr lang="en-US" sz="2800">
                <a:latin typeface="Arial" panose="020B0604020202020204" pitchFamily="34" charset="0"/>
                <a:cs typeface="Arial" panose="020B0604020202020204" pitchFamily="34" charset="0"/>
              </a:rPr>
              <a:t> Cir. 1982):</a:t>
            </a:r>
          </a:p>
          <a:p>
            <a:pPr marL="685800" indent="0">
              <a:buNone/>
            </a:pPr>
            <a:r>
              <a:rPr lang="en-US" sz="2800">
                <a:latin typeface="Arial" panose="020B0604020202020204" pitchFamily="34" charset="0"/>
                <a:cs typeface="Arial" panose="020B0604020202020204" pitchFamily="34" charset="0"/>
              </a:rPr>
              <a:t>Treaty of 1868 between the United States and the Navajo Tribe of Indians prevents OSHA from enforcing federal Occupational Safety and Health Act of 1970 on Navajo trust land. </a:t>
            </a:r>
          </a:p>
          <a:p>
            <a:pPr marL="457200" indent="0">
              <a:spcBef>
                <a:spcPts val="1200"/>
              </a:spcBef>
              <a:buNone/>
            </a:pPr>
            <a:endParaRPr lang="en-US"/>
          </a:p>
        </p:txBody>
      </p:sp>
      <p:sp>
        <p:nvSpPr>
          <p:cNvPr id="5" name="Slide Number Placeholder 4"/>
          <p:cNvSpPr>
            <a:spLocks noGrp="1"/>
          </p:cNvSpPr>
          <p:nvPr>
            <p:ph type="sldNum" sz="quarter" idx="12"/>
          </p:nvPr>
        </p:nvSpPr>
        <p:spPr/>
        <p:txBody>
          <a:bodyPr/>
          <a:lstStyle/>
          <a:p>
            <a:fld id="{1C8811D7-D435-4211-8BDC-72DFAA7B67BB}" type="slidenum">
              <a:rPr lang="en-US" smtClean="0"/>
              <a:t>45</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26854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2400">
              <a:solidFill>
                <a:schemeClr val="tx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1C8811D7-D435-4211-8BDC-72DFAA7B67BB}" type="slidenum">
              <a:rPr lang="en-US" smtClean="0"/>
              <a:t>46</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Users\spruitenburgg\Desktop\DSCN0046.jpg"/>
          <p:cNvPicPr>
            <a:picLocks noGrp="1" noChangeAspect="1" noChangeArrowheads="1"/>
          </p:cNvPicPr>
          <p:nvPr>
            <p:ph idx="1"/>
          </p:nvPr>
        </p:nvPicPr>
        <p:blipFill>
          <a:blip r:embed="rId4"/>
          <a:srcRect/>
          <a:stretch>
            <a:fillRect/>
          </a:stretch>
        </p:blipFill>
        <p:spPr>
          <a:xfrm>
            <a:off x="1524000" y="990600"/>
            <a:ext cx="70104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4702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7315200" cy="1600200"/>
          </a:xfrm>
        </p:spPr>
        <p:txBody>
          <a:bodyPr>
            <a:normAutofit fontScale="90000"/>
          </a:bodyPr>
          <a:lstStyle/>
          <a:p>
            <a:r>
              <a:rPr lang="en-US" sz="2200">
                <a:solidFill>
                  <a:schemeClr val="tx1"/>
                </a:solidFill>
                <a:latin typeface="Arial" panose="020B0604020202020204" pitchFamily="34" charset="0"/>
                <a:cs typeface="Arial" panose="020B0604020202020204" pitchFamily="34" charset="0"/>
              </a:rPr>
              <a:t>As recently as November 2013, </a:t>
            </a:r>
            <a:r>
              <a:rPr lang="en-US" sz="2200" i="1">
                <a:solidFill>
                  <a:schemeClr val="tx1"/>
                </a:solidFill>
                <a:latin typeface="Arial" panose="020B0604020202020204" pitchFamily="34" charset="0"/>
                <a:cs typeface="Arial" panose="020B0604020202020204" pitchFamily="34" charset="0"/>
              </a:rPr>
              <a:t>Donovan</a:t>
            </a:r>
            <a:r>
              <a:rPr lang="en-US" sz="2200">
                <a:solidFill>
                  <a:schemeClr val="tx1"/>
                </a:solidFill>
                <a:latin typeface="Arial" panose="020B0604020202020204" pitchFamily="34" charset="0"/>
                <a:cs typeface="Arial" panose="020B0604020202020204" pitchFamily="34" charset="0"/>
              </a:rPr>
              <a:t> was recognized by the Solicitor of the U.S. Department of Labor in deferring to the Navajo Nation Occupational Health and Safety Administration’s exclusive authority to regulate workplace safety in the Navajo Eastern Agency.</a:t>
            </a:r>
            <a:r>
              <a:rPr lang="en-US" sz="2400"/>
              <a:t/>
            </a:r>
            <a:br>
              <a:rPr lang="en-US" sz="2400"/>
            </a:br>
            <a:endParaRPr lang="en-US" sz="2400">
              <a:solidFill>
                <a:schemeClr val="tx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1C8811D7-D435-4211-8BDC-72DFAA7B67BB}" type="slidenum">
              <a:rPr lang="en-US" smtClean="0"/>
              <a:t>47</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Content Placeholder 2"/>
          <p:cNvPicPr>
            <a:picLocks noGrp="1" noChangeAspect="1"/>
          </p:cNvPicPr>
          <p:nvPr>
            <p:ph idx="1"/>
          </p:nvPr>
        </p:nvPicPr>
        <p:blipFill>
          <a:blip r:embed="rId4"/>
          <a:srcRect/>
          <a:stretch>
            <a:fillRect/>
          </a:stretch>
        </p:blipFill>
        <p:spPr>
          <a:xfrm>
            <a:off x="2590800" y="2819400"/>
            <a:ext cx="4674846" cy="3505257"/>
          </a:xfrm>
          <a:prstGeom prst="rect">
            <a:avLst/>
          </a:prstGeom>
        </p:spPr>
      </p:pic>
    </p:spTree>
    <p:extLst>
      <p:ext uri="{BB962C8B-B14F-4D97-AF65-F5344CB8AC3E}">
        <p14:creationId xmlns:p14="http://schemas.microsoft.com/office/powerpoint/2010/main" val="13582193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1138" y="990600"/>
            <a:ext cx="7086600" cy="914400"/>
          </a:xfrm>
        </p:spPr>
        <p:txBody>
          <a:bodyPr>
            <a:normAutofit fontScale="90000"/>
          </a:bodyPr>
          <a:lstStyle/>
          <a:p>
            <a:pPr marL="171450" lvl="1" indent="0" algn="ctr" eaLnBrk="1" hangingPunct="1">
              <a:lnSpc>
                <a:spcPct val="100000"/>
              </a:lnSpc>
              <a:spcBef>
                <a:spcPct val="0"/>
              </a:spcBef>
            </a:pPr>
            <a:r>
              <a:rPr lang="en-US" sz="3600" b="1">
                <a:solidFill>
                  <a:schemeClr val="tx1"/>
                </a:solidFill>
                <a:latin typeface="Arial" panose="020B0604020202020204" pitchFamily="34" charset="0"/>
                <a:cs typeface="Arial" panose="020B0604020202020204" pitchFamily="34" charset="0"/>
              </a:rPr>
              <a:t>ETHICS AND CORPORATE RESPONSIBILITY</a:t>
            </a:r>
            <a:endParaRPr lang="en-US" altLang="en-US" sz="3600" b="1">
              <a:solidFill>
                <a:schemeClr val="tx1"/>
              </a:solidFill>
            </a:endParaRPr>
          </a:p>
        </p:txBody>
      </p:sp>
      <p:sp>
        <p:nvSpPr>
          <p:cNvPr id="5" name="Slide Number Placeholder 4"/>
          <p:cNvSpPr>
            <a:spLocks noGrp="1"/>
          </p:cNvSpPr>
          <p:nvPr>
            <p:ph type="sldNum" sz="quarter" idx="12"/>
          </p:nvPr>
        </p:nvSpPr>
        <p:spPr/>
        <p:txBody>
          <a:bodyPr/>
          <a:lstStyle/>
          <a:p>
            <a:fld id="{1C8811D7-D435-4211-8BDC-72DFAA7B67BB}" type="slidenum">
              <a:rPr lang="en-US" smtClean="0"/>
              <a:t>48</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447800" y="4724400"/>
            <a:ext cx="7205662" cy="1676400"/>
          </a:xfrm>
        </p:spPr>
        <p:txBody>
          <a:bodyPr>
            <a:normAutofit/>
          </a:bodyPr>
          <a:lstStyle/>
          <a:p>
            <a:pPr>
              <a:buClrTx/>
              <a:buFont typeface="Arial" panose="020B0604020202020204" pitchFamily="34" charset="0"/>
              <a:buChar char="•"/>
            </a:pPr>
            <a:r>
              <a:rPr lang="en-US" sz="2200">
                <a:latin typeface="Arial" panose="020B0604020202020204" pitchFamily="34" charset="0"/>
                <a:cs typeface="Arial" panose="020B0604020202020204" pitchFamily="34" charset="0"/>
              </a:rPr>
              <a:t>At least 100 American Indian Tribes have written ethics codes.</a:t>
            </a:r>
          </a:p>
          <a:p>
            <a:pPr>
              <a:buClrTx/>
              <a:buFont typeface="Arial" panose="020B0604020202020204" pitchFamily="34" charset="0"/>
              <a:buChar char="•"/>
            </a:pPr>
            <a:r>
              <a:rPr lang="en-US" sz="2200">
                <a:latin typeface="Arial" panose="020B0604020202020204" pitchFamily="34" charset="0"/>
                <a:cs typeface="Arial" panose="020B0604020202020204" pitchFamily="34" charset="0"/>
              </a:rPr>
              <a:t>Non-Indian companies, and their lawyers, should raise the bar to promote greater corporate responsibility.</a:t>
            </a:r>
          </a:p>
          <a:p>
            <a:pPr marL="346075" lvl="1" indent="0">
              <a:spcBef>
                <a:spcPts val="1200"/>
              </a:spcBef>
              <a:buClr>
                <a:schemeClr val="accent2"/>
              </a:buClr>
              <a:buNone/>
            </a:pPr>
            <a:endParaRPr lang="en-US" altLang="en-US" sz="2000" b="1"/>
          </a:p>
          <a:p>
            <a:pPr marL="0" indent="0">
              <a:buNone/>
            </a:pPr>
            <a:endParaRPr lang="en-US"/>
          </a:p>
        </p:txBody>
      </p:sp>
      <p:pic>
        <p:nvPicPr>
          <p:cNvPr id="9" name="Picture 4" descr="C:\Users\gardunod\AppData\Local\Microsoft\Windows\Temporary Internet Files\Content.Outlook\0CBK10KB\IMG_0231 (2).jpg"/>
          <p:cNvPicPr>
            <a:picLocks noChangeAspect="1" noChangeArrowheads="1"/>
          </p:cNvPicPr>
          <p:nvPr/>
        </p:nvPicPr>
        <p:blipFill>
          <a:blip r:embed="rId4"/>
          <a:srcRect/>
          <a:stretch>
            <a:fillRect/>
          </a:stretch>
        </p:blipFill>
        <p:spPr>
          <a:xfrm>
            <a:off x="1447800" y="2057400"/>
            <a:ext cx="3448641" cy="24765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gardunod\AppData\Local\Microsoft\Windows\Temporary Internet Files\Content.Outlook\0CBK10KB\IMG_1715 (2).jpg"/>
          <p:cNvPicPr>
            <a:picLocks noChangeAspect="1" noChangeArrowheads="1"/>
          </p:cNvPicPr>
          <p:nvPr/>
        </p:nvPicPr>
        <p:blipFill>
          <a:blip r:embed="rId5"/>
          <a:srcRect/>
          <a:stretch>
            <a:fillRect/>
          </a:stretch>
        </p:blipFill>
        <p:spPr>
          <a:xfrm>
            <a:off x="5181600" y="2057400"/>
            <a:ext cx="3416250" cy="2491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9625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90600"/>
            <a:ext cx="7696200" cy="609600"/>
          </a:xfrm>
        </p:spPr>
        <p:txBody>
          <a:bodyPr>
            <a:normAutofit/>
          </a:bodyPr>
          <a:lstStyle/>
          <a:p>
            <a:pPr marL="171450" lvl="1" indent="0" algn="l" eaLnBrk="1" hangingPunct="1">
              <a:lnSpc>
                <a:spcPct val="100000"/>
              </a:lnSpc>
              <a:spcBef>
                <a:spcPct val="0"/>
              </a:spcBef>
            </a:pPr>
            <a:r>
              <a:rPr lang="en-US" sz="2800" b="1">
                <a:solidFill>
                  <a:schemeClr val="tx1"/>
                </a:solidFill>
                <a:latin typeface="Arial" panose="020B0604020202020204" pitchFamily="34" charset="0"/>
                <a:cs typeface="Arial" panose="020B0604020202020204" pitchFamily="34" charset="0"/>
              </a:rPr>
              <a:t>TRIBAL ETHICS REGULATION 101</a:t>
            </a:r>
            <a:endParaRPr lang="en-US" altLang="en-US" sz="2800" b="1">
              <a:solidFill>
                <a:schemeClr val="tx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1C8811D7-D435-4211-8BDC-72DFAA7B67BB}" type="slidenum">
              <a:rPr lang="en-US" smtClean="0"/>
              <a:t>49</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5029200" y="1600200"/>
            <a:ext cx="3657600" cy="4572000"/>
          </a:xfrm>
        </p:spPr>
        <p:txBody>
          <a:bodyPr>
            <a:normAutofit/>
          </a:bodyPr>
          <a:lstStyle/>
          <a:p>
            <a:pPr marL="346075" lvl="1" indent="0">
              <a:spcBef>
                <a:spcPts val="1200"/>
              </a:spcBef>
              <a:buClr>
                <a:schemeClr val="accent2"/>
              </a:buClr>
              <a:buNone/>
            </a:pPr>
            <a:endParaRPr lang="en-US" altLang="en-US" sz="2000" b="1"/>
          </a:p>
          <a:p>
            <a:pPr marL="0" indent="0">
              <a:buNone/>
            </a:pPr>
            <a:endParaRPr lang="en-US"/>
          </a:p>
        </p:txBody>
      </p:sp>
      <p:sp>
        <p:nvSpPr>
          <p:cNvPr id="4" name="Rectangle 3"/>
          <p:cNvSpPr/>
          <p:nvPr/>
        </p:nvSpPr>
        <p:spPr>
          <a:xfrm>
            <a:off x="5388428" y="2383695"/>
            <a:ext cx="3429000" cy="369332"/>
          </a:xfrm>
          <a:prstGeom prst="rect">
            <a:avLst/>
          </a:prstGeom>
        </p:spPr>
        <p:txBody>
          <a:bodyPr wrap="square">
            <a:spAutoFit/>
          </a:bodyPr>
          <a:lstStyle/>
          <a:p>
            <a:pPr algn="ctr">
              <a:spcBef>
                <a:spcPct val="0"/>
              </a:spcBef>
              <a:buFont typeface="Wingdings" pitchFamily="2" charset="2"/>
              <a:buNone/>
              <a:defRPr/>
            </a:pPr>
            <a:endParaRPr lang="en-US" b="1">
              <a:solidFill>
                <a:schemeClr val="accent1">
                  <a:lumMod val="90000"/>
                  <a:lumOff val="10000"/>
                </a:schemeClr>
              </a:solidFill>
            </a:endParaRPr>
          </a:p>
        </p:txBody>
      </p:sp>
      <p:sp>
        <p:nvSpPr>
          <p:cNvPr id="7" name="Rectangle 6"/>
          <p:cNvSpPr/>
          <p:nvPr/>
        </p:nvSpPr>
        <p:spPr>
          <a:xfrm>
            <a:off x="1371600" y="1645031"/>
            <a:ext cx="7315200" cy="4154984"/>
          </a:xfrm>
          <a:prstGeom prst="rect">
            <a:avLst/>
          </a:prstGeom>
        </p:spPr>
        <p:txBody>
          <a:bodyPr wrap="square">
            <a:spAutoFit/>
          </a:bodyPr>
          <a:lstStyle/>
          <a:p>
            <a:pPr marL="457200" indent="-457200">
              <a:spcBef>
                <a:spcPct val="0"/>
              </a:spcBef>
              <a:spcAft>
                <a:spcPts val="1200"/>
              </a:spcAft>
              <a:buFont typeface="Arial" panose="020B0604020202020204" pitchFamily="34" charset="0"/>
              <a:buChar char="•"/>
            </a:pPr>
            <a:r>
              <a:rPr lang="en-US" sz="2800">
                <a:latin typeface="Arial" panose="020B0604020202020204" pitchFamily="34" charset="0"/>
                <a:cs typeface="Arial" panose="020B0604020202020204" pitchFamily="34" charset="0"/>
              </a:rPr>
              <a:t>Avoidance, disclosure of conflicts of interest.</a:t>
            </a:r>
          </a:p>
          <a:p>
            <a:pPr marL="457200" indent="-457200">
              <a:spcBef>
                <a:spcPct val="0"/>
              </a:spcBef>
              <a:spcAft>
                <a:spcPts val="1200"/>
              </a:spcAft>
              <a:buFont typeface="Arial" panose="020B0604020202020204" pitchFamily="34" charset="0"/>
              <a:buChar char="•"/>
            </a:pPr>
            <a:r>
              <a:rPr lang="en-US" sz="2800">
                <a:latin typeface="Arial" panose="020B0604020202020204" pitchFamily="34" charset="0"/>
                <a:cs typeface="Arial" panose="020B0604020202020204" pitchFamily="34" charset="0"/>
              </a:rPr>
              <a:t>Gift restrictions.</a:t>
            </a:r>
          </a:p>
          <a:p>
            <a:pPr marL="457200" indent="-457200">
              <a:spcBef>
                <a:spcPct val="0"/>
              </a:spcBef>
              <a:spcAft>
                <a:spcPts val="1200"/>
              </a:spcAft>
              <a:buFont typeface="Arial" panose="020B0604020202020204" pitchFamily="34" charset="0"/>
              <a:buChar char="•"/>
            </a:pPr>
            <a:r>
              <a:rPr lang="en-US" sz="2800">
                <a:latin typeface="Arial" panose="020B0604020202020204" pitchFamily="34" charset="0"/>
                <a:cs typeface="Arial" panose="020B0604020202020204" pitchFamily="34" charset="0"/>
              </a:rPr>
              <a:t>Tribal campaign contributions.</a:t>
            </a:r>
          </a:p>
          <a:p>
            <a:pPr marL="457200" indent="-457200">
              <a:spcBef>
                <a:spcPct val="0"/>
              </a:spcBef>
              <a:spcAft>
                <a:spcPts val="1200"/>
              </a:spcAft>
              <a:buFont typeface="Arial" panose="020B0604020202020204" pitchFamily="34" charset="0"/>
              <a:buChar char="•"/>
            </a:pPr>
            <a:r>
              <a:rPr lang="en-US" sz="2800">
                <a:latin typeface="Arial" panose="020B0604020202020204" pitchFamily="34" charset="0"/>
                <a:cs typeface="Arial" panose="020B0604020202020204" pitchFamily="34" charset="0"/>
              </a:rPr>
              <a:t>Confidentiality/non-disclosure of business and private information.</a:t>
            </a:r>
          </a:p>
          <a:p>
            <a:pPr marL="457200" indent="-457200">
              <a:spcBef>
                <a:spcPct val="0"/>
              </a:spcBef>
              <a:spcAft>
                <a:spcPts val="1200"/>
              </a:spcAft>
              <a:buFont typeface="Arial" panose="020B0604020202020204" pitchFamily="34" charset="0"/>
              <a:buChar char="•"/>
            </a:pPr>
            <a:r>
              <a:rPr lang="en-US" sz="2800">
                <a:latin typeface="Arial" panose="020B0604020202020204" pitchFamily="34" charset="0"/>
                <a:cs typeface="Arial" panose="020B0604020202020204" pitchFamily="34" charset="0"/>
              </a:rPr>
              <a:t>“Revolving-door” limits on post-Tribal employment.</a:t>
            </a:r>
          </a:p>
        </p:txBody>
      </p:sp>
    </p:spTree>
    <p:extLst>
      <p:ext uri="{BB962C8B-B14F-4D97-AF65-F5344CB8AC3E}">
        <p14:creationId xmlns:p14="http://schemas.microsoft.com/office/powerpoint/2010/main" val="3788966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accent4"/>
                </a:solidFill>
              </a:rPr>
              <a:t>WHAT IS FEDERAL INDIAN LAW?</a:t>
            </a:r>
            <a:endParaRPr lang="en-US">
              <a:solidFill>
                <a:schemeClr val="accent4"/>
              </a:solidFill>
            </a:endParaRPr>
          </a:p>
        </p:txBody>
      </p:sp>
      <p:sp>
        <p:nvSpPr>
          <p:cNvPr id="3" name="Content Placeholder 2"/>
          <p:cNvSpPr>
            <a:spLocks noGrp="1"/>
          </p:cNvSpPr>
          <p:nvPr>
            <p:ph idx="1"/>
          </p:nvPr>
        </p:nvSpPr>
        <p:spPr/>
        <p:txBody>
          <a:bodyPr>
            <a:normAutofit fontScale="92500" lnSpcReduction="20000"/>
          </a:bodyPr>
          <a:lstStyle/>
          <a:p>
            <a:pPr>
              <a:buClrTx/>
              <a:buFont typeface="Arial" panose="020B0604020202020204" pitchFamily="34" charset="0"/>
              <a:buChar char="•"/>
            </a:pPr>
            <a:r>
              <a:rPr lang="en-US" sz="2600">
                <a:cs typeface="Arial" panose="020B0604020202020204" pitchFamily="34" charset="0"/>
              </a:rPr>
              <a:t>573 Federally recognized Indian tribes in the United States.</a:t>
            </a:r>
          </a:p>
          <a:p>
            <a:pPr>
              <a:buClrTx/>
              <a:buFont typeface="Arial" panose="020B0604020202020204" pitchFamily="34" charset="0"/>
              <a:buChar char="•"/>
            </a:pPr>
            <a:r>
              <a:rPr lang="en-US" sz="2600">
                <a:cs typeface="Arial" panose="020B0604020202020204" pitchFamily="34" charset="0"/>
              </a:rPr>
              <a:t>326 of those tribes have permanent homelands in federal trust status (“reservations”) totaling 60 million acres.</a:t>
            </a:r>
          </a:p>
          <a:p>
            <a:pPr>
              <a:buClrTx/>
              <a:buFont typeface="Arial" panose="020B0604020202020204" pitchFamily="34" charset="0"/>
              <a:buChar char="•"/>
            </a:pPr>
            <a:r>
              <a:rPr lang="en-US" sz="2600">
                <a:cs typeface="Arial" panose="020B0604020202020204" pitchFamily="34" charset="0"/>
              </a:rPr>
              <a:t>Alaska Natives hold an additional 45 million acres pursuant to the Alaska Native Claims Settlement Act and the Alaska Native Allotment Act.</a:t>
            </a:r>
          </a:p>
          <a:p>
            <a:pPr>
              <a:buClrTx/>
              <a:buFont typeface="Arial" panose="020B0604020202020204" pitchFamily="34" charset="0"/>
              <a:buChar char="•"/>
            </a:pPr>
            <a:r>
              <a:rPr lang="en-US" sz="2600">
                <a:cs typeface="Arial" panose="020B0604020202020204" pitchFamily="34" charset="0"/>
              </a:rPr>
              <a:t>American Indians and Alaska Natives were 1.7 percent of the total U.S. population in the 2010 census.</a:t>
            </a:r>
          </a:p>
          <a:p>
            <a:pPr marL="0" indent="0">
              <a:buNone/>
            </a:pPr>
            <a:endParaRPr lang="en-US"/>
          </a:p>
          <a:p>
            <a:pPr marL="0" indent="0">
              <a:buNone/>
            </a:pPr>
            <a:r>
              <a:rPr lang="en-US"/>
              <a:t>		</a:t>
            </a:r>
          </a:p>
        </p:txBody>
      </p:sp>
      <p:sp>
        <p:nvSpPr>
          <p:cNvPr id="5" name="Slide Number Placeholder 4"/>
          <p:cNvSpPr>
            <a:spLocks noGrp="1"/>
          </p:cNvSpPr>
          <p:nvPr>
            <p:ph type="sldNum" sz="quarter" idx="12"/>
          </p:nvPr>
        </p:nvSpPr>
        <p:spPr/>
        <p:txBody>
          <a:bodyPr/>
          <a:lstStyle/>
          <a:p>
            <a:fld id="{1C8811D7-D435-4211-8BDC-72DFAA7B67BB}" type="slidenum">
              <a:rPr lang="en-US" smtClean="0"/>
              <a:t>5</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85868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90600"/>
            <a:ext cx="7696200" cy="838200"/>
          </a:xfrm>
        </p:spPr>
        <p:txBody>
          <a:bodyPr>
            <a:normAutofit/>
          </a:bodyPr>
          <a:lstStyle/>
          <a:p>
            <a:pPr marL="171450" lvl="1" indent="0" algn="l" eaLnBrk="1" hangingPunct="1">
              <a:lnSpc>
                <a:spcPct val="100000"/>
              </a:lnSpc>
              <a:spcBef>
                <a:spcPct val="0"/>
              </a:spcBef>
            </a:pPr>
            <a:r>
              <a:rPr lang="en-US" sz="2400" b="1">
                <a:solidFill>
                  <a:schemeClr val="tx1"/>
                </a:solidFill>
                <a:latin typeface="Arial" panose="020B0604020202020204" pitchFamily="34" charset="0"/>
                <a:cs typeface="Arial" panose="020B0604020202020204" pitchFamily="34" charset="0"/>
              </a:rPr>
              <a:t>TRIBES’ EXPECTATIONS OF NON-INDIAN SUPPORT FOR TRIBAL CAPACITY-BUILDING</a:t>
            </a:r>
            <a:endParaRPr lang="en-US" altLang="en-US" sz="2400" b="1">
              <a:solidFill>
                <a:schemeClr val="tx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1C8811D7-D435-4211-8BDC-72DFAA7B67BB}" type="slidenum">
              <a:rPr lang="en-US" smtClean="0"/>
              <a:t>50</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5029200" y="1600200"/>
            <a:ext cx="3657600" cy="4572000"/>
          </a:xfrm>
        </p:spPr>
        <p:txBody>
          <a:bodyPr>
            <a:normAutofit/>
          </a:bodyPr>
          <a:lstStyle/>
          <a:p>
            <a:pPr marL="346075" lvl="1" indent="0">
              <a:spcBef>
                <a:spcPts val="1200"/>
              </a:spcBef>
              <a:buClr>
                <a:schemeClr val="accent2"/>
              </a:buClr>
              <a:buNone/>
            </a:pPr>
            <a:endParaRPr lang="en-US" altLang="en-US" sz="2000" b="1"/>
          </a:p>
          <a:p>
            <a:pPr marL="0" indent="0">
              <a:buNone/>
            </a:pPr>
            <a:endParaRPr lang="en-US"/>
          </a:p>
        </p:txBody>
      </p:sp>
      <p:sp>
        <p:nvSpPr>
          <p:cNvPr id="4" name="Rectangle 3"/>
          <p:cNvSpPr/>
          <p:nvPr/>
        </p:nvSpPr>
        <p:spPr>
          <a:xfrm>
            <a:off x="5388428" y="2383695"/>
            <a:ext cx="3429000" cy="369332"/>
          </a:xfrm>
          <a:prstGeom prst="rect">
            <a:avLst/>
          </a:prstGeom>
        </p:spPr>
        <p:txBody>
          <a:bodyPr wrap="square">
            <a:spAutoFit/>
          </a:bodyPr>
          <a:lstStyle/>
          <a:p>
            <a:pPr algn="ctr">
              <a:spcBef>
                <a:spcPct val="0"/>
              </a:spcBef>
              <a:buFont typeface="Wingdings" pitchFamily="2" charset="2"/>
              <a:buNone/>
              <a:defRPr/>
            </a:pPr>
            <a:endParaRPr lang="en-US" b="1">
              <a:solidFill>
                <a:schemeClr val="accent1">
                  <a:lumMod val="90000"/>
                  <a:lumOff val="10000"/>
                </a:schemeClr>
              </a:solidFill>
            </a:endParaRPr>
          </a:p>
        </p:txBody>
      </p:sp>
      <p:sp>
        <p:nvSpPr>
          <p:cNvPr id="7" name="Rectangle 6"/>
          <p:cNvSpPr/>
          <p:nvPr/>
        </p:nvSpPr>
        <p:spPr>
          <a:xfrm>
            <a:off x="4914900" y="1981200"/>
            <a:ext cx="3771900" cy="2985433"/>
          </a:xfrm>
          <a:prstGeom prst="rect">
            <a:avLst/>
          </a:prstGeom>
        </p:spPr>
        <p:txBody>
          <a:bodyPr wrap="square">
            <a:spAutoFit/>
          </a:bodyPr>
          <a:lstStyle/>
          <a:p>
            <a:pPr marL="457200" indent="-457200">
              <a:buFont typeface="Arial" panose="020B0604020202020204" pitchFamily="34" charset="0"/>
              <a:buChar char="•"/>
            </a:pPr>
            <a:r>
              <a:rPr lang="en-US" sz="2000">
                <a:latin typeface="Arial" panose="020B0604020202020204" pitchFamily="34" charset="0"/>
                <a:cs typeface="Arial" panose="020B0604020202020204" pitchFamily="34" charset="0"/>
              </a:rPr>
              <a:t>Some other Tribal Codes expressly encourage officials to seek and accept third-party funds for travel, meals, etc.</a:t>
            </a:r>
          </a:p>
          <a:p>
            <a:pPr marL="457200" indent="-457200">
              <a:lnSpc>
                <a:spcPct val="110000"/>
              </a:lnSpc>
              <a:spcBef>
                <a:spcPct val="0"/>
              </a:spcBef>
              <a:buFont typeface="Arial" panose="020B0604020202020204" pitchFamily="34" charset="0"/>
              <a:buChar char="•"/>
            </a:pPr>
            <a:r>
              <a:rPr lang="en-US" sz="2000">
                <a:latin typeface="Arial" panose="020B0604020202020204" pitchFamily="34" charset="0"/>
                <a:cs typeface="Arial" panose="020B0604020202020204" pitchFamily="34" charset="0"/>
              </a:rPr>
              <a:t>Tribes sometimes seek to have non-Indians pay Tribes’ legal fees and other project impacts.</a:t>
            </a:r>
          </a:p>
        </p:txBody>
      </p:sp>
      <p:pic>
        <p:nvPicPr>
          <p:cNvPr id="8" name="Picture 2"/>
          <p:cNvPicPr>
            <a:picLocks noChangeAspect="1" noChangeArrowheads="1"/>
          </p:cNvPicPr>
          <p:nvPr/>
        </p:nvPicPr>
        <p:blipFill>
          <a:blip r:embed="rId4"/>
          <a:srcRect/>
          <a:stretch>
            <a:fillRect/>
          </a:stretch>
        </p:blipFill>
        <p:spPr>
          <a:xfrm>
            <a:off x="1122266" y="2165927"/>
            <a:ext cx="3792634" cy="2541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55454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90600"/>
            <a:ext cx="7696200" cy="838200"/>
          </a:xfrm>
        </p:spPr>
        <p:txBody>
          <a:bodyPr>
            <a:noAutofit/>
          </a:bodyPr>
          <a:lstStyle/>
          <a:p>
            <a:pPr marL="171450" lvl="1" indent="0" algn="ctr" eaLnBrk="1" hangingPunct="1">
              <a:lnSpc>
                <a:spcPct val="100000"/>
              </a:lnSpc>
              <a:spcBef>
                <a:spcPct val="0"/>
              </a:spcBef>
            </a:pPr>
            <a:r>
              <a:rPr lang="en-US" sz="2800" b="1">
                <a:solidFill>
                  <a:schemeClr val="tx1"/>
                </a:solidFill>
                <a:latin typeface="Arial" panose="020B0604020202020204" pitchFamily="34" charset="0"/>
                <a:cs typeface="Arial" panose="020B0604020202020204" pitchFamily="34" charset="0"/>
              </a:rPr>
              <a:t>CORPORATE RESPONSIBILITY TOWARD TRIBES, TRIBAL ENTERPRISES</a:t>
            </a:r>
            <a:endParaRPr lang="en-US" altLang="en-US" sz="2800" b="1">
              <a:solidFill>
                <a:schemeClr val="tx1"/>
              </a:solidFill>
            </a:endParaRPr>
          </a:p>
        </p:txBody>
      </p:sp>
      <p:sp>
        <p:nvSpPr>
          <p:cNvPr id="5" name="Slide Number Placeholder 4"/>
          <p:cNvSpPr>
            <a:spLocks noGrp="1"/>
          </p:cNvSpPr>
          <p:nvPr>
            <p:ph type="sldNum" sz="quarter" idx="12"/>
          </p:nvPr>
        </p:nvSpPr>
        <p:spPr/>
        <p:txBody>
          <a:bodyPr/>
          <a:lstStyle/>
          <a:p>
            <a:fld id="{1C8811D7-D435-4211-8BDC-72DFAA7B67BB}" type="slidenum">
              <a:rPr lang="en-US" smtClean="0"/>
              <a:t>51</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9829800" y="914401"/>
            <a:ext cx="838200" cy="1371600"/>
          </a:xfrm>
        </p:spPr>
        <p:txBody>
          <a:bodyPr>
            <a:normAutofit/>
          </a:bodyPr>
          <a:lstStyle/>
          <a:p>
            <a:pPr marL="346075" lvl="1" indent="0">
              <a:spcBef>
                <a:spcPts val="1200"/>
              </a:spcBef>
              <a:buClr>
                <a:schemeClr val="accent2"/>
              </a:buClr>
              <a:buNone/>
            </a:pPr>
            <a:endParaRPr lang="en-US" altLang="en-US" sz="2000" b="1"/>
          </a:p>
          <a:p>
            <a:pPr marL="0" indent="0">
              <a:buNone/>
            </a:pPr>
            <a:endParaRPr lang="en-US"/>
          </a:p>
        </p:txBody>
      </p:sp>
      <p:sp>
        <p:nvSpPr>
          <p:cNvPr id="4" name="Rectangle 3"/>
          <p:cNvSpPr/>
          <p:nvPr/>
        </p:nvSpPr>
        <p:spPr>
          <a:xfrm>
            <a:off x="5388428" y="2383695"/>
            <a:ext cx="3429000" cy="369332"/>
          </a:xfrm>
          <a:prstGeom prst="rect">
            <a:avLst/>
          </a:prstGeom>
        </p:spPr>
        <p:txBody>
          <a:bodyPr wrap="square">
            <a:spAutoFit/>
          </a:bodyPr>
          <a:lstStyle/>
          <a:p>
            <a:pPr algn="ctr">
              <a:spcBef>
                <a:spcPct val="0"/>
              </a:spcBef>
              <a:buFont typeface="Wingdings" pitchFamily="2" charset="2"/>
              <a:buNone/>
              <a:defRPr/>
            </a:pPr>
            <a:endParaRPr lang="en-US" b="1">
              <a:solidFill>
                <a:schemeClr val="accent1">
                  <a:lumMod val="90000"/>
                  <a:lumOff val="10000"/>
                </a:schemeClr>
              </a:solidFill>
            </a:endParaRPr>
          </a:p>
        </p:txBody>
      </p:sp>
      <p:sp>
        <p:nvSpPr>
          <p:cNvPr id="7" name="Rectangle 6"/>
          <p:cNvSpPr/>
          <p:nvPr/>
        </p:nvSpPr>
        <p:spPr>
          <a:xfrm>
            <a:off x="5486400" y="1981200"/>
            <a:ext cx="3200400" cy="3724096"/>
          </a:xfrm>
          <a:prstGeom prst="rect">
            <a:avLst/>
          </a:prstGeom>
        </p:spPr>
        <p:txBody>
          <a:bodyPr wrap="square">
            <a:spAutoFit/>
          </a:bodyPr>
          <a:lstStyle/>
          <a:p>
            <a:pPr marL="457200" indent="-457200">
              <a:spcBef>
                <a:spcPct val="0"/>
              </a:spcBef>
              <a:spcAft>
                <a:spcPts val="1200"/>
              </a:spcAft>
              <a:buFont typeface="Arial" panose="020B0604020202020204" pitchFamily="34" charset="0"/>
              <a:buChar char="•"/>
            </a:pPr>
            <a:r>
              <a:rPr lang="en-US" sz="2400">
                <a:latin typeface="Arial" panose="020B0604020202020204" pitchFamily="34" charset="0"/>
                <a:cs typeface="Arial" panose="020B0604020202020204" pitchFamily="34" charset="0"/>
              </a:rPr>
              <a:t>Know Tribes’ laws, history, and culture.</a:t>
            </a:r>
          </a:p>
          <a:p>
            <a:pPr marL="457200" indent="-457200">
              <a:spcBef>
                <a:spcPct val="0"/>
              </a:spcBef>
              <a:spcAft>
                <a:spcPts val="1200"/>
              </a:spcAft>
              <a:buFont typeface="Arial" panose="020B0604020202020204" pitchFamily="34" charset="0"/>
              <a:buChar char="•"/>
            </a:pPr>
            <a:r>
              <a:rPr lang="en-US" sz="2400">
                <a:latin typeface="Arial" panose="020B0604020202020204" pitchFamily="34" charset="0"/>
                <a:cs typeface="Arial" panose="020B0604020202020204" pitchFamily="34" charset="0"/>
              </a:rPr>
              <a:t>Build ethics into contracts, course of dealing.</a:t>
            </a:r>
          </a:p>
          <a:p>
            <a:pPr marL="457200" indent="-457200">
              <a:spcBef>
                <a:spcPct val="0"/>
              </a:spcBef>
              <a:spcAft>
                <a:spcPts val="1200"/>
              </a:spcAft>
              <a:buFont typeface="Arial" panose="020B0604020202020204" pitchFamily="34" charset="0"/>
              <a:buChar char="•"/>
            </a:pPr>
            <a:r>
              <a:rPr lang="en-US" sz="2400">
                <a:latin typeface="Arial" panose="020B0604020202020204" pitchFamily="34" charset="0"/>
                <a:cs typeface="Arial" panose="020B0604020202020204" pitchFamily="34" charset="0"/>
              </a:rPr>
              <a:t>Approve, monitor gift-giving, and other benefits.</a:t>
            </a:r>
          </a:p>
        </p:txBody>
      </p:sp>
      <p:pic>
        <p:nvPicPr>
          <p:cNvPr id="9" name="Picture 3" descr="C:\Users\gardunod\AppData\Local\Microsoft\Windows\Temporary Internet Files\Content.Outlook\0CBK10KB\Ernest House Sr  giving blessing (2).jpg"/>
          <p:cNvPicPr>
            <a:picLocks noChangeAspect="1" noChangeArrowheads="1"/>
          </p:cNvPicPr>
          <p:nvPr/>
        </p:nvPicPr>
        <p:blipFill>
          <a:blip r:embed="rId4"/>
          <a:srcRect/>
          <a:stretch>
            <a:fillRect/>
          </a:stretch>
        </p:blipFill>
        <p:spPr>
          <a:xfrm>
            <a:off x="1117762" y="2133600"/>
            <a:ext cx="4252194" cy="2724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9535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90600"/>
            <a:ext cx="7696200" cy="838200"/>
          </a:xfrm>
        </p:spPr>
        <p:txBody>
          <a:bodyPr>
            <a:normAutofit/>
          </a:bodyPr>
          <a:lstStyle/>
          <a:p>
            <a:pPr marL="171450" lvl="1" indent="0" algn="ctr" eaLnBrk="1" hangingPunct="1">
              <a:lnSpc>
                <a:spcPct val="100000"/>
              </a:lnSpc>
              <a:spcBef>
                <a:spcPct val="0"/>
              </a:spcBef>
            </a:pPr>
            <a:r>
              <a:rPr lang="en-US" sz="2400" b="1">
                <a:solidFill>
                  <a:schemeClr val="tx1"/>
                </a:solidFill>
                <a:latin typeface="Arial" panose="020B0604020202020204" pitchFamily="34" charset="0"/>
                <a:cs typeface="Arial" panose="020B0604020202020204" pitchFamily="34" charset="0"/>
              </a:rPr>
              <a:t>CORPORATE RESPONSIBILITY TOWARD TRIBES, TRIBAL ENTERPRISES</a:t>
            </a:r>
            <a:endParaRPr lang="en-US" altLang="en-US" sz="2400" b="1">
              <a:solidFill>
                <a:schemeClr val="tx1"/>
              </a:solidFill>
            </a:endParaRPr>
          </a:p>
        </p:txBody>
      </p:sp>
      <p:sp>
        <p:nvSpPr>
          <p:cNvPr id="5" name="Slide Number Placeholder 4"/>
          <p:cNvSpPr>
            <a:spLocks noGrp="1"/>
          </p:cNvSpPr>
          <p:nvPr>
            <p:ph type="sldNum" sz="quarter" idx="12"/>
          </p:nvPr>
        </p:nvSpPr>
        <p:spPr/>
        <p:txBody>
          <a:bodyPr/>
          <a:lstStyle/>
          <a:p>
            <a:fld id="{1C8811D7-D435-4211-8BDC-72DFAA7B67BB}" type="slidenum">
              <a:rPr lang="en-US" smtClean="0"/>
              <a:t>52</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9829800" y="914401"/>
            <a:ext cx="838200" cy="1371600"/>
          </a:xfrm>
        </p:spPr>
        <p:txBody>
          <a:bodyPr>
            <a:normAutofit/>
          </a:bodyPr>
          <a:lstStyle/>
          <a:p>
            <a:pPr marL="346075" lvl="1" indent="0">
              <a:spcBef>
                <a:spcPts val="1200"/>
              </a:spcBef>
              <a:buClr>
                <a:schemeClr val="accent2"/>
              </a:buClr>
              <a:buNone/>
            </a:pPr>
            <a:endParaRPr lang="en-US" altLang="en-US" sz="2000" b="1"/>
          </a:p>
          <a:p>
            <a:pPr marL="0" indent="0">
              <a:buNone/>
            </a:pPr>
            <a:endParaRPr lang="en-US"/>
          </a:p>
        </p:txBody>
      </p:sp>
      <p:sp>
        <p:nvSpPr>
          <p:cNvPr id="4" name="Rectangle 3"/>
          <p:cNvSpPr/>
          <p:nvPr/>
        </p:nvSpPr>
        <p:spPr>
          <a:xfrm>
            <a:off x="5388428" y="2383695"/>
            <a:ext cx="3429000" cy="369332"/>
          </a:xfrm>
          <a:prstGeom prst="rect">
            <a:avLst/>
          </a:prstGeom>
        </p:spPr>
        <p:txBody>
          <a:bodyPr wrap="square">
            <a:spAutoFit/>
          </a:bodyPr>
          <a:lstStyle/>
          <a:p>
            <a:pPr algn="ctr">
              <a:spcBef>
                <a:spcPct val="0"/>
              </a:spcBef>
              <a:buFont typeface="Wingdings" pitchFamily="2" charset="2"/>
              <a:buNone/>
              <a:defRPr/>
            </a:pPr>
            <a:endParaRPr lang="en-US" b="1">
              <a:solidFill>
                <a:schemeClr val="accent1">
                  <a:lumMod val="90000"/>
                  <a:lumOff val="10000"/>
                </a:schemeClr>
              </a:solidFill>
            </a:endParaRPr>
          </a:p>
        </p:txBody>
      </p:sp>
      <p:sp>
        <p:nvSpPr>
          <p:cNvPr id="7" name="Rectangle 6"/>
          <p:cNvSpPr/>
          <p:nvPr/>
        </p:nvSpPr>
        <p:spPr>
          <a:xfrm>
            <a:off x="5312228" y="1976584"/>
            <a:ext cx="3505200" cy="4524315"/>
          </a:xfrm>
          <a:prstGeom prst="rect">
            <a:avLst/>
          </a:prstGeom>
        </p:spPr>
        <p:txBody>
          <a:bodyPr wrap="square">
            <a:spAutoFit/>
          </a:bodyPr>
          <a:lstStyle/>
          <a:p>
            <a:pPr marL="342900" lvl="0" indent="-342900">
              <a:buFont typeface="Arial" panose="020B0604020202020204" pitchFamily="34" charset="0"/>
              <a:buChar char="•"/>
            </a:pPr>
            <a:r>
              <a:rPr lang="en-US" sz="2400">
                <a:solidFill>
                  <a:prstClr val="black"/>
                </a:solidFill>
                <a:latin typeface="Arial" panose="020B0604020202020204" pitchFamily="34" charset="0"/>
                <a:cs typeface="Arial" panose="020B0604020202020204" pitchFamily="34" charset="0"/>
              </a:rPr>
              <a:t>Don’t get involved in                                                 Tribal campaigns.</a:t>
            </a:r>
          </a:p>
          <a:p>
            <a:pPr marL="342900" lvl="0" indent="-342900">
              <a:buFont typeface="Arial" panose="020B0604020202020204" pitchFamily="34" charset="0"/>
              <a:buChar char="•"/>
            </a:pPr>
            <a:r>
              <a:rPr lang="en-US" sz="2400">
                <a:solidFill>
                  <a:prstClr val="black"/>
                </a:solidFill>
                <a:latin typeface="Arial" panose="020B0604020202020204" pitchFamily="34" charset="0"/>
                <a:cs typeface="Arial" panose="020B0604020202020204" pitchFamily="34" charset="0"/>
              </a:rPr>
              <a:t>Target charitable-giving.</a:t>
            </a:r>
          </a:p>
          <a:p>
            <a:pPr marL="342900" lvl="0" indent="-342900">
              <a:buFont typeface="Arial" panose="020B0604020202020204" pitchFamily="34" charset="0"/>
              <a:buChar char="•"/>
            </a:pPr>
            <a:r>
              <a:rPr lang="en-US" sz="2400">
                <a:solidFill>
                  <a:prstClr val="black"/>
                </a:solidFill>
                <a:latin typeface="Arial" panose="020B0604020202020204" pitchFamily="34" charset="0"/>
                <a:cs typeface="Arial" panose="020B0604020202020204" pitchFamily="34" charset="0"/>
              </a:rPr>
              <a:t>Work together to                                                        structure tribes’ business                                operations to encourage                           accountability and buffer                                 from politics.</a:t>
            </a:r>
            <a:endParaRPr lang="en-US" sz="2400">
              <a:latin typeface="Arial" panose="020B0604020202020204" pitchFamily="34" charset="0"/>
              <a:cs typeface="Arial" panose="020B0604020202020204" pitchFamily="34" charset="0"/>
            </a:endParaRPr>
          </a:p>
        </p:txBody>
      </p:sp>
      <p:pic>
        <p:nvPicPr>
          <p:cNvPr id="10" name="Picture 2" descr="C:\Users\gardunod\AppData\Local\Microsoft\Windows\Temporary Internet Files\Content.Outlook\0CBK10KB\IMG_2810 (3).jpg"/>
          <p:cNvPicPr>
            <a:picLocks noChangeAspect="1" noChangeArrowheads="1"/>
          </p:cNvPicPr>
          <p:nvPr/>
        </p:nvPicPr>
        <p:blipFill>
          <a:blip r:embed="rId4"/>
          <a:srcRect/>
          <a:stretch>
            <a:fillRect/>
          </a:stretch>
        </p:blipFill>
        <p:spPr>
          <a:xfrm>
            <a:off x="1066800" y="2133600"/>
            <a:ext cx="4095327" cy="329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3616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90600"/>
            <a:ext cx="7696200" cy="838200"/>
          </a:xfrm>
        </p:spPr>
        <p:txBody>
          <a:bodyPr>
            <a:normAutofit/>
          </a:bodyPr>
          <a:lstStyle/>
          <a:p>
            <a:pPr marL="171450" lvl="1" indent="0" algn="ctr" eaLnBrk="1" hangingPunct="1">
              <a:lnSpc>
                <a:spcPct val="100000"/>
              </a:lnSpc>
              <a:spcBef>
                <a:spcPct val="0"/>
              </a:spcBef>
            </a:pPr>
            <a:r>
              <a:rPr lang="en-US" sz="2800" b="1">
                <a:solidFill>
                  <a:schemeClr val="tx1"/>
                </a:solidFill>
                <a:latin typeface="Arial" panose="020B0604020202020204" pitchFamily="34" charset="0"/>
                <a:cs typeface="Arial" panose="020B0604020202020204" pitchFamily="34" charset="0"/>
              </a:rPr>
              <a:t>RESPECTING ETHICAL BASELINES</a:t>
            </a:r>
            <a:endParaRPr lang="en-US" altLang="en-US" sz="2800" b="1">
              <a:solidFill>
                <a:schemeClr val="tx1"/>
              </a:solidFill>
            </a:endParaRPr>
          </a:p>
        </p:txBody>
      </p:sp>
      <p:sp>
        <p:nvSpPr>
          <p:cNvPr id="5" name="Slide Number Placeholder 4"/>
          <p:cNvSpPr>
            <a:spLocks noGrp="1"/>
          </p:cNvSpPr>
          <p:nvPr>
            <p:ph type="sldNum" sz="quarter" idx="12"/>
          </p:nvPr>
        </p:nvSpPr>
        <p:spPr/>
        <p:txBody>
          <a:bodyPr/>
          <a:lstStyle/>
          <a:p>
            <a:fld id="{1C8811D7-D435-4211-8BDC-72DFAA7B67BB}" type="slidenum">
              <a:rPr lang="en-US" smtClean="0"/>
              <a:t>53</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9829800" y="914401"/>
            <a:ext cx="838200" cy="1371600"/>
          </a:xfrm>
        </p:spPr>
        <p:txBody>
          <a:bodyPr>
            <a:normAutofit/>
          </a:bodyPr>
          <a:lstStyle/>
          <a:p>
            <a:pPr marL="346075" lvl="1" indent="0">
              <a:spcBef>
                <a:spcPts val="1200"/>
              </a:spcBef>
              <a:buClr>
                <a:schemeClr val="accent2"/>
              </a:buClr>
              <a:buNone/>
            </a:pPr>
            <a:endParaRPr lang="en-US" altLang="en-US" sz="2000" b="1"/>
          </a:p>
          <a:p>
            <a:pPr marL="0" indent="0">
              <a:buNone/>
            </a:pPr>
            <a:endParaRPr lang="en-US"/>
          </a:p>
        </p:txBody>
      </p:sp>
      <p:sp>
        <p:nvSpPr>
          <p:cNvPr id="4" name="Rectangle 3"/>
          <p:cNvSpPr/>
          <p:nvPr/>
        </p:nvSpPr>
        <p:spPr>
          <a:xfrm>
            <a:off x="5388428" y="2383695"/>
            <a:ext cx="3429000" cy="369332"/>
          </a:xfrm>
          <a:prstGeom prst="rect">
            <a:avLst/>
          </a:prstGeom>
        </p:spPr>
        <p:txBody>
          <a:bodyPr wrap="square">
            <a:spAutoFit/>
          </a:bodyPr>
          <a:lstStyle/>
          <a:p>
            <a:pPr algn="ctr">
              <a:spcBef>
                <a:spcPct val="0"/>
              </a:spcBef>
              <a:buFont typeface="Wingdings" pitchFamily="2" charset="2"/>
              <a:buNone/>
              <a:defRPr/>
            </a:pPr>
            <a:endParaRPr lang="en-US" b="1">
              <a:solidFill>
                <a:schemeClr val="accent1">
                  <a:lumMod val="90000"/>
                  <a:lumOff val="10000"/>
                </a:schemeClr>
              </a:solidFill>
            </a:endParaRPr>
          </a:p>
        </p:txBody>
      </p:sp>
      <p:sp>
        <p:nvSpPr>
          <p:cNvPr id="7" name="Rectangle 6"/>
          <p:cNvSpPr/>
          <p:nvPr/>
        </p:nvSpPr>
        <p:spPr>
          <a:xfrm>
            <a:off x="1143000" y="1676400"/>
            <a:ext cx="7543800" cy="4555093"/>
          </a:xfrm>
          <a:prstGeom prst="rect">
            <a:avLst/>
          </a:prstGeom>
        </p:spPr>
        <p:txBody>
          <a:bodyPr wrap="square">
            <a:spAutoFit/>
          </a:bodyPr>
          <a:lstStyle/>
          <a:p>
            <a:pPr>
              <a:spcBef>
                <a:spcPts val="1200"/>
              </a:spcBef>
              <a:spcAft>
                <a:spcPts val="1200"/>
              </a:spcAft>
            </a:pPr>
            <a:r>
              <a:rPr lang="en-US" sz="2800">
                <a:latin typeface="Arial" panose="020B0604020202020204" pitchFamily="34" charset="0"/>
                <a:cs typeface="Arial" panose="020B0604020202020204" pitchFamily="34" charset="0"/>
              </a:rPr>
              <a:t>“Like the miner’s canary, the Indian marks the shifts from fresh air to poison gas in our political atmosphere; and our treatment of Indians, even more than our treatment of other minorities, reflects the rise and fall in our democratic faith.”</a:t>
            </a:r>
          </a:p>
          <a:p>
            <a:pPr defTabSz="1203325"/>
            <a:r>
              <a:rPr lang="en-US" sz="2800">
                <a:latin typeface="Arial" panose="020B0604020202020204" pitchFamily="34" charset="0"/>
                <a:cs typeface="Arial" panose="020B0604020202020204" pitchFamily="34" charset="0"/>
              </a:rPr>
              <a:t>			– Felix Cohen</a:t>
            </a:r>
          </a:p>
          <a:p>
            <a:pPr marL="3946525" indent="0" defTabSz="1203325">
              <a:spcBef>
                <a:spcPct val="0"/>
              </a:spcBef>
              <a:buNone/>
            </a:pPr>
            <a:r>
              <a:rPr lang="en-US" sz="2800">
                <a:latin typeface="Arial" panose="020B0604020202020204" pitchFamily="34" charset="0"/>
                <a:cs typeface="Arial" panose="020B0604020202020204" pitchFamily="34" charset="0"/>
              </a:rPr>
              <a:t>“The Erosion of Indian Rights”, </a:t>
            </a:r>
            <a:r>
              <a:rPr lang="en-US" sz="2800" i="1">
                <a:latin typeface="Arial" panose="020B0604020202020204" pitchFamily="34" charset="0"/>
                <a:cs typeface="Arial" panose="020B0604020202020204" pitchFamily="34" charset="0"/>
              </a:rPr>
              <a:t>Yale Law Journal </a:t>
            </a:r>
            <a:r>
              <a:rPr lang="en-US" sz="2800">
                <a:latin typeface="Arial" panose="020B0604020202020204" pitchFamily="34" charset="0"/>
                <a:cs typeface="Arial" panose="020B0604020202020204" pitchFamily="34" charset="0"/>
              </a:rPr>
              <a:t>(1953)</a:t>
            </a:r>
          </a:p>
        </p:txBody>
      </p:sp>
    </p:spTree>
    <p:extLst>
      <p:ext uri="{BB962C8B-B14F-4D97-AF65-F5344CB8AC3E}">
        <p14:creationId xmlns:p14="http://schemas.microsoft.com/office/powerpoint/2010/main" val="36609727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a:solidFill>
                  <a:schemeClr val="accent1"/>
                </a:solidFill>
                <a:latin typeface="Arial" panose="020B0604020202020204" pitchFamily="34" charset="0"/>
                <a:cs typeface="Arial" panose="020B0604020202020204" pitchFamily="34" charset="0"/>
              </a:rPr>
              <a:t>FOR MORE INFORMATION:</a:t>
            </a:r>
            <a:endParaRPr lang="en-US" b="1">
              <a:solidFill>
                <a:schemeClr val="accent4"/>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1C8811D7-D435-4211-8BDC-72DFAA7B67BB}" type="slidenum">
              <a:rPr lang="en-US" smtClean="0"/>
              <a:t>54</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447800" y="1752600"/>
            <a:ext cx="7129462" cy="4343400"/>
          </a:xfrm>
        </p:spPr>
        <p:txBody>
          <a:bodyPr>
            <a:normAutofit/>
          </a:bodyPr>
          <a:lstStyle/>
          <a:p>
            <a:pPr marL="0" indent="0" algn="ctr">
              <a:buNone/>
            </a:pPr>
            <a:endParaRPr lang="en-US" sz="2800" b="1"/>
          </a:p>
          <a:p>
            <a:pPr marL="0" indent="0" algn="ctr">
              <a:buNone/>
            </a:pPr>
            <a:r>
              <a:rPr lang="en-US" sz="2800" b="1"/>
              <a:t>Troy A. Eid</a:t>
            </a:r>
          </a:p>
          <a:p>
            <a:pPr marL="0" indent="0" algn="ctr">
              <a:buNone/>
            </a:pPr>
            <a:r>
              <a:rPr lang="en-US" sz="2800" b="1"/>
              <a:t>Greenberg Traurig LLP</a:t>
            </a:r>
          </a:p>
          <a:p>
            <a:pPr marL="0" indent="0" algn="ctr">
              <a:buNone/>
            </a:pPr>
            <a:r>
              <a:rPr lang="en-US" sz="2800" b="1">
                <a:solidFill>
                  <a:srgbClr val="0000FF"/>
                </a:solidFill>
                <a:hlinkClick r:id="rId4"/>
              </a:rPr>
              <a:t>eidt@gtlaw.com</a:t>
            </a:r>
            <a:endParaRPr lang="en-US" sz="2800" b="1">
              <a:solidFill>
                <a:srgbClr val="0000FF"/>
              </a:solidFill>
            </a:endParaRPr>
          </a:p>
          <a:p>
            <a:pPr marL="0" indent="0" algn="ctr">
              <a:buNone/>
            </a:pPr>
            <a:r>
              <a:rPr lang="en-US" sz="2800" b="1">
                <a:solidFill>
                  <a:srgbClr val="0000FF"/>
                </a:solidFill>
                <a:hlinkClick r:id="rId5"/>
              </a:rPr>
              <a:t>www.gtlaw.com</a:t>
            </a:r>
            <a:endParaRPr lang="en-US" sz="2800" b="1">
              <a:solidFill>
                <a:srgbClr val="0000FF"/>
              </a:solidFill>
            </a:endParaRPr>
          </a:p>
          <a:p>
            <a:pPr marL="0" indent="0" defTabSz="465138">
              <a:spcAft>
                <a:spcPts val="600"/>
              </a:spcAft>
              <a:buNone/>
            </a:pPr>
            <a:endParaRPr lang="en-US" altLang="en-US" sz="2800"/>
          </a:p>
        </p:txBody>
      </p:sp>
    </p:spTree>
    <p:extLst>
      <p:ext uri="{BB962C8B-B14F-4D97-AF65-F5344CB8AC3E}">
        <p14:creationId xmlns:p14="http://schemas.microsoft.com/office/powerpoint/2010/main" val="3371797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a:p>
        </p:txBody>
      </p:sp>
      <p:sp>
        <p:nvSpPr>
          <p:cNvPr id="5" name="Slide Number Placeholder 4"/>
          <p:cNvSpPr>
            <a:spLocks noGrp="1"/>
          </p:cNvSpPr>
          <p:nvPr>
            <p:ph type="sldNum" sz="quarter" idx="12"/>
          </p:nvPr>
        </p:nvSpPr>
        <p:spPr/>
        <p:txBody>
          <a:bodyPr/>
          <a:lstStyle/>
          <a:p>
            <a:fld id="{1C8811D7-D435-4211-8BDC-72DFAA7B67BB}" type="slidenum">
              <a:rPr lang="en-US" smtClean="0"/>
              <a:t>6</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C:\Users\spruitenburgg\Desktop\united-states-government-owned-land.jpg"/>
          <p:cNvPicPr>
            <a:picLocks noChangeAspect="1" noChangeArrowheads="1"/>
          </p:cNvPicPr>
          <p:nvPr/>
        </p:nvPicPr>
        <p:blipFill>
          <a:blip r:embed="rId4"/>
          <a:srcRect/>
          <a:stretch>
            <a:fillRect/>
          </a:stretch>
        </p:blipFill>
        <p:spPr>
          <a:xfrm>
            <a:off x="1066799" y="1110343"/>
            <a:ext cx="7749591"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325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altLang="en-US"/>
          </a:p>
        </p:txBody>
      </p:sp>
      <p:sp>
        <p:nvSpPr>
          <p:cNvPr id="10243" name="Rectangle 3"/>
          <p:cNvSpPr>
            <a:spLocks noGrp="1" noChangeArrowheads="1"/>
          </p:cNvSpPr>
          <p:nvPr>
            <p:ph idx="1"/>
          </p:nvPr>
        </p:nvSpPr>
        <p:spPr/>
        <p:txBody>
          <a:bodyPr/>
          <a:lstStyle/>
          <a:p>
            <a:pPr eaLnBrk="1" hangingPunct="1"/>
            <a:endParaRPr lang="en-US" altLang="en-US"/>
          </a:p>
        </p:txBody>
      </p:sp>
      <p:sp>
        <p:nvSpPr>
          <p:cNvPr id="2" name="Slide Number Placeholder 1"/>
          <p:cNvSpPr>
            <a:spLocks noGrp="1"/>
          </p:cNvSpPr>
          <p:nvPr>
            <p:ph type="sldNum" sz="quarter" idx="12"/>
          </p:nvPr>
        </p:nvSpPr>
        <p:spPr/>
        <p:txBody>
          <a:bodyPr/>
          <a:lstStyle/>
          <a:p>
            <a:fld id="{8A12CF5B-64CC-4EC7-91FF-B56D873C238D}" type="slidenum">
              <a:rPr lang="en-US" smtClean="0"/>
              <a:t>7</a:t>
            </a:fld>
            <a:endParaRPr lang="en-US"/>
          </a:p>
        </p:txBody>
      </p:sp>
      <p:pic>
        <p:nvPicPr>
          <p:cNvPr id="6" name="Picture 3"/>
          <p:cNvPicPr>
            <a:picLocks noChangeAspect="1" noChangeArrowheads="1"/>
          </p:cNvPicPr>
          <p:nvPr/>
        </p:nvPicPr>
        <p:blipFill>
          <a:blip r:embed="rId2"/>
          <a:srcRect/>
          <a:stretch>
            <a:fillRect/>
          </a:stretch>
        </p:blipFill>
        <p:spPr>
          <a:xfrm>
            <a:off x="0" y="6619875"/>
            <a:ext cx="91440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0"/>
          <p:cNvPicPr>
            <a:picLocks noChangeAspect="1" noChangeArrowheads="1"/>
          </p:cNvPicPr>
          <p:nvPr/>
        </p:nvPicPr>
        <p:blipFill>
          <a:blip r:embed="rId3"/>
          <a:srcRect/>
          <a:stretch>
            <a:fillRect/>
          </a:stretch>
        </p:blipFill>
        <p:spPr>
          <a:xfrm>
            <a:off x="0" y="0"/>
            <a:ext cx="9144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C:\Users\spruitenburgg\Desktop\r9_tribe.gif"/>
          <p:cNvPicPr>
            <a:picLocks noChangeAspect="1" noChangeArrowheads="1"/>
          </p:cNvPicPr>
          <p:nvPr/>
        </p:nvPicPr>
        <p:blipFill>
          <a:blip r:embed="rId4"/>
          <a:srcRect/>
          <a:stretch>
            <a:fillRect/>
          </a:stretch>
        </p:blipFill>
        <p:spPr>
          <a:xfrm>
            <a:off x="1447800" y="914400"/>
            <a:ext cx="7315200" cy="55212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5"/>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7460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a:p>
        </p:txBody>
      </p:sp>
      <p:sp>
        <p:nvSpPr>
          <p:cNvPr id="5" name="Slide Number Placeholder 4"/>
          <p:cNvSpPr>
            <a:spLocks noGrp="1"/>
          </p:cNvSpPr>
          <p:nvPr>
            <p:ph type="sldNum" sz="quarter" idx="12"/>
          </p:nvPr>
        </p:nvSpPr>
        <p:spPr/>
        <p:txBody>
          <a:bodyPr/>
          <a:lstStyle/>
          <a:p>
            <a:fld id="{1C8811D7-D435-4211-8BDC-72DFAA7B67BB}" type="slidenum">
              <a:rPr lang="en-US" smtClean="0"/>
              <a:t>8</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Users\spruitenburgg\Desktop\map-of-alaska.jpg"/>
          <p:cNvPicPr>
            <a:picLocks noChangeAspect="1" noChangeArrowheads="1"/>
          </p:cNvPicPr>
          <p:nvPr/>
        </p:nvPicPr>
        <p:blipFill>
          <a:blip r:embed="rId4"/>
          <a:srcRect/>
          <a:stretch>
            <a:fillRect/>
          </a:stretch>
        </p:blipFill>
        <p:spPr>
          <a:xfrm>
            <a:off x="1072153" y="1447800"/>
            <a:ext cx="7870193"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025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Slide Number Placeholder 4"/>
          <p:cNvSpPr>
            <a:spLocks noGrp="1"/>
          </p:cNvSpPr>
          <p:nvPr>
            <p:ph type="sldNum" sz="quarter" idx="12"/>
          </p:nvPr>
        </p:nvSpPr>
        <p:spPr/>
        <p:txBody>
          <a:bodyPr/>
          <a:lstStyle/>
          <a:p>
            <a:fld id="{1C8811D7-D435-4211-8BDC-72DFAA7B67BB}" type="slidenum">
              <a:rPr lang="en-US" smtClean="0"/>
              <a:t>9</a:t>
            </a:fld>
            <a:endParaRPr lang="en-US"/>
          </a:p>
        </p:txBody>
      </p:sp>
      <p:pic>
        <p:nvPicPr>
          <p:cNvPr id="2050" name="Picture 2"/>
          <p:cNvPicPr>
            <a:picLocks noChangeAspect="1" noChangeArrowheads="1"/>
          </p:cNvPicPr>
          <p:nvPr/>
        </p:nvPicPr>
        <p:blipFill>
          <a:blip r:embed="rId3"/>
          <a:srcRect/>
          <a:stretch>
            <a:fillRect/>
          </a:stretch>
        </p:blipFill>
        <p:spPr>
          <a:xfrm>
            <a:off x="1" y="1143000"/>
            <a:ext cx="9144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lstStyle/>
          <a:p>
            <a:endParaRPr lang="en-US"/>
          </a:p>
        </p:txBody>
      </p:sp>
      <p:pic>
        <p:nvPicPr>
          <p:cNvPr id="7" name="Picture 2" descr="C:\Users\spruitenburgg\Desktop\AVCP-Region-Map.gif"/>
          <p:cNvPicPr>
            <a:picLocks noChangeAspect="1" noChangeArrowheads="1"/>
          </p:cNvPicPr>
          <p:nvPr/>
        </p:nvPicPr>
        <p:blipFill>
          <a:blip r:embed="rId4"/>
          <a:srcRect/>
          <a:stretch>
            <a:fillRect/>
          </a:stretch>
        </p:blipFill>
        <p:spPr>
          <a:xfrm>
            <a:off x="1404257" y="1524000"/>
            <a:ext cx="7201863"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196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1">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TotalTime>
  <Words>2313</Words>
  <Application>Microsoft Office PowerPoint</Application>
  <PresentationFormat>On-screen Show (4:3)</PresentationFormat>
  <Paragraphs>293</Paragraphs>
  <Slides>54</Slides>
  <Notes>53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Arial Narrow</vt:lpstr>
      <vt:lpstr>Calibri</vt:lpstr>
      <vt:lpstr>Courier New</vt:lpstr>
      <vt:lpstr>Wingdings</vt:lpstr>
      <vt:lpstr>Template 1</vt:lpstr>
      <vt:lpstr>FEDERAL INDIAN LAW: A Brief Introduction</vt:lpstr>
      <vt:lpstr>WHAT IS FEDERAL INDIAN LAW?</vt:lpstr>
      <vt:lpstr>WHAT IS FEDERAL INDIAN LAW?</vt:lpstr>
      <vt:lpstr>WHAT IS FEDERAL INDIAN LAW?</vt:lpstr>
      <vt:lpstr>WHAT IS FEDERAL INDIAN LAW?</vt:lpstr>
      <vt:lpstr>PowerPoint Presentation</vt:lpstr>
      <vt:lpstr>PowerPoint Presentation</vt:lpstr>
      <vt:lpstr>PowerPoint Presentation</vt:lpstr>
      <vt:lpstr>PowerPoint Presentation</vt:lpstr>
      <vt:lpstr>PowerPoint Presentation</vt:lpstr>
      <vt:lpstr>PowerPoint Presentation</vt:lpstr>
      <vt:lpstr>THE WEALTH OF TRIBAL NATIONS</vt:lpstr>
      <vt:lpstr>THE WEALTH OF TRIBAL NATIONS</vt:lpstr>
      <vt:lpstr>THE WEALTH OF TRIBAL NATIONS</vt:lpstr>
      <vt:lpstr>THE WEALTH OF TRIBAL NATIONS</vt:lpstr>
      <vt:lpstr>PowerPoint Presentation</vt:lpstr>
      <vt:lpstr>THE WEALTH OF TRIBAL NATIONS</vt:lpstr>
      <vt:lpstr>FEDERAL INDIAN LAW 101</vt:lpstr>
      <vt:lpstr>FEDERAL INDIAN LAW 101</vt:lpstr>
      <vt:lpstr>FEDERAL INDIAN LAW 101</vt:lpstr>
      <vt:lpstr>THE FEDERAL TRUST RESPONSIBILITY</vt:lpstr>
      <vt:lpstr>FEDERAL – TRIBAL RELATIONS</vt:lpstr>
      <vt:lpstr>THREE PILLARS OF FEDERAL JURISDICTION</vt:lpstr>
      <vt:lpstr>THREE PILLARS OF FEDERAL JURISDICTION</vt:lpstr>
      <vt:lpstr>THREE PILLARS OF FEDERAL JURISDICTION</vt:lpstr>
      <vt:lpstr>THREE PILLARS OF FEDERAL JURISDICTION</vt:lpstr>
      <vt:lpstr>THREE PILLARS OF FEDERAL JURISDICTION</vt:lpstr>
      <vt:lpstr>THREE PILLARS OF FEDERAL JURISDICTION</vt:lpstr>
      <vt:lpstr>THREE PILLARS OF FEDERAL JURISDICTION</vt:lpstr>
      <vt:lpstr>THREE PILLARS OF FEDERAL JURISDICTION</vt:lpstr>
      <vt:lpstr>THREE PILLARS OF FEDERAL JURISDICTION</vt:lpstr>
      <vt:lpstr>THREE PILLARS OF FEDERAL JURISDICTION</vt:lpstr>
      <vt:lpstr>THREE PILLARS OF FEDERAL JURISDICTION</vt:lpstr>
      <vt:lpstr>Fundamental Powers of Tribes include ~ </vt:lpstr>
      <vt:lpstr>Tribal Sovereign Immunity</vt:lpstr>
      <vt:lpstr>DOING BUSINESS WITH TRIBES</vt:lpstr>
      <vt:lpstr>TRIBAL SOVEREIGNTY &amp; EMPLOYMENT</vt:lpstr>
      <vt:lpstr>TRIBAL SOVEREIGNTY &amp; EMPLOYMENT</vt:lpstr>
      <vt:lpstr>PowerPoint Presentation</vt:lpstr>
      <vt:lpstr>CONTRACTING 101</vt:lpstr>
      <vt:lpstr>CONTRACTING 101</vt:lpstr>
      <vt:lpstr>IF THE TRIBE IS A BUSINESS PARTNER, HOW CAN A NON-INDIAN PROTECT ITS INVESTMENT?</vt:lpstr>
      <vt:lpstr>HOW WILL DISPUTES BE RESOLVED?</vt:lpstr>
      <vt:lpstr>LAWYERS’ DUTIES TO LEARN FEDERAL INDIAN LAW</vt:lpstr>
      <vt:lpstr>CASE STUDY: OCCUPATIONAL SAFETY AND HEALTH ACT</vt:lpstr>
      <vt:lpstr>PowerPoint Presentation</vt:lpstr>
      <vt:lpstr>As recently as November 2013, Donovan was recognized by the Solicitor of the U.S. Department of Labor in deferring to the Navajo Nation Occupational Health and Safety Administration’s exclusive authority to regulate workplace safety in the Navajo Eastern Agency. </vt:lpstr>
      <vt:lpstr>ETHICS AND CORPORATE RESPONSIBILITY</vt:lpstr>
      <vt:lpstr>TRIBAL ETHICS REGULATION 101</vt:lpstr>
      <vt:lpstr>TRIBES’ EXPECTATIONS OF NON-INDIAN SUPPORT FOR TRIBAL CAPACITY-BUILDING</vt:lpstr>
      <vt:lpstr>CORPORATE RESPONSIBILITY TOWARD TRIBES, TRIBAL ENTERPRISES</vt:lpstr>
      <vt:lpstr>CORPORATE RESPONSIBILITY TOWARD TRIBES, TRIBAL ENTERPRISES</vt:lpstr>
      <vt:lpstr>RESPECTING ETHICAL BASELINES</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INDIAN LAW: A Brief Introduction</dc:title>
  <dc:creator>Danny Calhoun</dc:creator>
  <cp:lastModifiedBy>Danny Calhoun</cp:lastModifiedBy>
  <cp:revision>2</cp:revision>
  <cp:lastPrinted>2019-06-12T14:38:30Z</cp:lastPrinted>
  <dcterms:created xsi:type="dcterms:W3CDTF">2019-06-12T14:38:30Z</dcterms:created>
  <dcterms:modified xsi:type="dcterms:W3CDTF">2020-07-01T22:07:15Z</dcterms:modified>
</cp:coreProperties>
</file>